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2"/>
  </p:notesMasterIdLst>
  <p:sldIdLst>
    <p:sldId id="506" r:id="rId2"/>
    <p:sldId id="415" r:id="rId3"/>
    <p:sldId id="507" r:id="rId4"/>
    <p:sldId id="495" r:id="rId5"/>
    <p:sldId id="501" r:id="rId6"/>
    <p:sldId id="496" r:id="rId7"/>
    <p:sldId id="497" r:id="rId8"/>
    <p:sldId id="498" r:id="rId9"/>
    <p:sldId id="499" r:id="rId10"/>
    <p:sldId id="500" r:id="rId11"/>
    <p:sldId id="502" r:id="rId12"/>
    <p:sldId id="423" r:id="rId13"/>
    <p:sldId id="421" r:id="rId14"/>
    <p:sldId id="422" r:id="rId15"/>
    <p:sldId id="424" r:id="rId16"/>
    <p:sldId id="430" r:id="rId17"/>
    <p:sldId id="429" r:id="rId18"/>
    <p:sldId id="427" r:id="rId19"/>
    <p:sldId id="428" r:id="rId20"/>
    <p:sldId id="431" r:id="rId21"/>
    <p:sldId id="432" r:id="rId22"/>
    <p:sldId id="433" r:id="rId23"/>
    <p:sldId id="434" r:id="rId24"/>
    <p:sldId id="435"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450" r:id="rId39"/>
    <p:sldId id="451" r:id="rId40"/>
    <p:sldId id="452" r:id="rId41"/>
    <p:sldId id="453" r:id="rId42"/>
    <p:sldId id="454" r:id="rId43"/>
    <p:sldId id="455" r:id="rId44"/>
    <p:sldId id="456" r:id="rId45"/>
    <p:sldId id="464" r:id="rId46"/>
    <p:sldId id="465" r:id="rId47"/>
    <p:sldId id="503" r:id="rId48"/>
    <p:sldId id="467" r:id="rId49"/>
    <p:sldId id="468" r:id="rId50"/>
    <p:sldId id="469" r:id="rId51"/>
    <p:sldId id="470" r:id="rId52"/>
    <p:sldId id="471" r:id="rId53"/>
    <p:sldId id="472" r:id="rId54"/>
    <p:sldId id="473" r:id="rId55"/>
    <p:sldId id="474" r:id="rId56"/>
    <p:sldId id="475" r:id="rId57"/>
    <p:sldId id="476" r:id="rId58"/>
    <p:sldId id="477" r:id="rId59"/>
    <p:sldId id="478" r:id="rId60"/>
    <p:sldId id="479" r:id="rId61"/>
    <p:sldId id="480" r:id="rId62"/>
    <p:sldId id="481" r:id="rId63"/>
    <p:sldId id="482" r:id="rId64"/>
    <p:sldId id="483" r:id="rId65"/>
    <p:sldId id="484" r:id="rId66"/>
    <p:sldId id="485" r:id="rId67"/>
    <p:sldId id="486" r:id="rId68"/>
    <p:sldId id="487" r:id="rId69"/>
    <p:sldId id="505" r:id="rId70"/>
    <p:sldId id="49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B7B"/>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83489" autoAdjust="0"/>
  </p:normalViewPr>
  <p:slideViewPr>
    <p:cSldViewPr snapToGrid="0">
      <p:cViewPr varScale="1">
        <p:scale>
          <a:sx n="92" d="100"/>
          <a:sy n="92" d="100"/>
        </p:scale>
        <p:origin x="92" y="1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1A26D-ECD6-47E3-8707-AD5BD0E39748}" type="datetimeFigureOut">
              <a:rPr lang="en-GB" smtClean="0"/>
              <a:t>13/12/2016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2014F-BE3B-4388-8953-6E6E6C2EA72F}" type="slidenum">
              <a:rPr lang="en-GB" smtClean="0"/>
              <a:t>‹#›</a:t>
            </a:fld>
            <a:endParaRPr lang="en-GB"/>
          </a:p>
        </p:txBody>
      </p:sp>
    </p:spTree>
    <p:extLst>
      <p:ext uri="{BB962C8B-B14F-4D97-AF65-F5344CB8AC3E}">
        <p14:creationId xmlns:p14="http://schemas.microsoft.com/office/powerpoint/2010/main" val="241733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26783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Open Visual Studio</a:t>
            </a:r>
          </a:p>
          <a:p>
            <a:pPr marL="228600" indent="-228600">
              <a:buFont typeface="+mj-lt"/>
              <a:buAutoNum type="arabicPeriod"/>
            </a:pPr>
            <a:r>
              <a:rPr lang="en-GB" dirty="0"/>
              <a:t>Open </a:t>
            </a:r>
            <a:r>
              <a:rPr lang="en-GB" dirty="0" err="1"/>
              <a:t>HullPixelBotBoot</a:t>
            </a:r>
            <a:endParaRPr lang="en-GB" dirty="0"/>
          </a:p>
          <a:p>
            <a:pPr marL="228600" indent="-228600">
              <a:buFont typeface="+mj-lt"/>
              <a:buAutoNum type="arabicPeriod"/>
            </a:pPr>
            <a:r>
              <a:rPr lang="en-GB" baseline="0" dirty="0"/>
              <a:t>Set a breakpoint on the first statement of the Post method</a:t>
            </a:r>
          </a:p>
          <a:p>
            <a:pPr marL="228600" indent="-228600">
              <a:buFont typeface="+mj-lt"/>
              <a:buAutoNum type="arabicPeriod"/>
            </a:pPr>
            <a:r>
              <a:rPr lang="en-GB" baseline="0" dirty="0"/>
              <a:t>Run it</a:t>
            </a:r>
          </a:p>
          <a:p>
            <a:pPr marL="228600" indent="-228600">
              <a:buFont typeface="+mj-lt"/>
              <a:buAutoNum type="arabicPeriod"/>
            </a:pPr>
            <a:r>
              <a:rPr lang="en-GB" baseline="0" dirty="0"/>
              <a:t>Start the bot Emulator</a:t>
            </a:r>
          </a:p>
          <a:p>
            <a:pPr marL="228600" indent="-228600">
              <a:buFont typeface="+mj-lt"/>
              <a:buAutoNum type="arabicPeriod"/>
            </a:pPr>
            <a:r>
              <a:rPr lang="en-GB" baseline="0" dirty="0"/>
              <a:t>Enter a command </a:t>
            </a:r>
          </a:p>
          <a:p>
            <a:pPr marL="228600" indent="-228600">
              <a:buFont typeface="+mj-lt"/>
              <a:buAutoNum type="arabicPeriod"/>
            </a:pPr>
            <a:r>
              <a:rPr lang="en-GB" baseline="0" dirty="0"/>
              <a:t>Note that the breakpoint is hit</a:t>
            </a:r>
          </a:p>
          <a:p>
            <a:pPr marL="228600" indent="-228600">
              <a:buFont typeface="+mj-lt"/>
              <a:buAutoNum type="arabicPeriod"/>
            </a:pPr>
            <a:r>
              <a:rPr lang="en-GB" baseline="0" dirty="0"/>
              <a:t>Show how it is processed</a:t>
            </a:r>
          </a:p>
          <a:p>
            <a:pPr marL="228600" indent="-228600">
              <a:buFont typeface="+mj-lt"/>
              <a:buAutoNum type="arabicPeriod"/>
            </a:pPr>
            <a:endParaRPr lang="en-GB" baseline="0" dirty="0"/>
          </a:p>
        </p:txBody>
      </p:sp>
      <p:sp>
        <p:nvSpPr>
          <p:cNvPr id="4" name="Slide Number Placeholder 3"/>
          <p:cNvSpPr>
            <a:spLocks noGrp="1"/>
          </p:cNvSpPr>
          <p:nvPr>
            <p:ph type="sldNum" sz="quarter" idx="10"/>
          </p:nvPr>
        </p:nvSpPr>
        <p:spPr/>
        <p:txBody>
          <a:bodyPr/>
          <a:lstStyle/>
          <a:p>
            <a:fld id="{3062014F-BE3B-4388-8953-6E6E6C2EA72F}" type="slidenum">
              <a:rPr lang="en-GB" smtClean="0"/>
              <a:t>47</a:t>
            </a:fld>
            <a:endParaRPr lang="en-GB"/>
          </a:p>
        </p:txBody>
      </p:sp>
    </p:spTree>
    <p:extLst>
      <p:ext uri="{BB962C8B-B14F-4D97-AF65-F5344CB8AC3E}">
        <p14:creationId xmlns:p14="http://schemas.microsoft.com/office/powerpoint/2010/main" val="365131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174231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392121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227866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317557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14542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a:t>Microsoft Worldwide Partner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09977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a:t>Microsoft Worldwide Partner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60251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a:t>Microsoft Worldwide Partner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7944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Open </a:t>
            </a:r>
            <a:r>
              <a:rPr lang="en-GB" dirty="0" err="1"/>
              <a:t>racingBot</a:t>
            </a:r>
            <a:endParaRPr lang="en-GB" dirty="0"/>
          </a:p>
          <a:p>
            <a:pPr marL="228600" indent="-228600">
              <a:buFont typeface="+mj-lt"/>
              <a:buAutoNum type="arabicPeriod"/>
            </a:pPr>
            <a:r>
              <a:rPr lang="en-GB" dirty="0"/>
              <a:t>Show the methods </a:t>
            </a:r>
          </a:p>
          <a:p>
            <a:pPr marL="228600" indent="-228600">
              <a:buFont typeface="+mj-lt"/>
              <a:buAutoNum type="arabicPeriod"/>
            </a:pPr>
            <a:r>
              <a:rPr lang="en-GB" dirty="0"/>
              <a:t>Open</a:t>
            </a:r>
            <a:r>
              <a:rPr lang="en-GB" baseline="0" dirty="0"/>
              <a:t> Device Explorer</a:t>
            </a:r>
          </a:p>
          <a:p>
            <a:pPr marL="228600" indent="-228600">
              <a:buFont typeface="+mj-lt"/>
              <a:buAutoNum type="arabicPeriod"/>
            </a:pPr>
            <a:r>
              <a:rPr lang="en-GB" baseline="0" dirty="0"/>
              <a:t>Explain that this is connected to the Azure </a:t>
            </a:r>
            <a:r>
              <a:rPr lang="en-GB" baseline="0" dirty="0" err="1"/>
              <a:t>IoT</a:t>
            </a:r>
            <a:r>
              <a:rPr lang="en-GB" baseline="0" dirty="0"/>
              <a:t> cloud</a:t>
            </a:r>
          </a:p>
          <a:p>
            <a:pPr marL="228600" indent="-228600">
              <a:buFont typeface="+mj-lt"/>
              <a:buAutoNum type="arabicPeriod"/>
            </a:pPr>
            <a:r>
              <a:rPr lang="en-GB" baseline="0" dirty="0"/>
              <a:t>Find the </a:t>
            </a:r>
            <a:r>
              <a:rPr lang="en-GB" baseline="0" dirty="0" err="1"/>
              <a:t>RedRobot</a:t>
            </a:r>
            <a:r>
              <a:rPr lang="en-GB" baseline="0" dirty="0"/>
              <a:t> device</a:t>
            </a:r>
          </a:p>
          <a:p>
            <a:pPr marL="228600" indent="-228600">
              <a:buFont typeface="+mj-lt"/>
              <a:buAutoNum type="arabicPeriod"/>
            </a:pPr>
            <a:r>
              <a:rPr lang="en-GB" baseline="0" dirty="0"/>
              <a:t>Send the message PC255,0,0</a:t>
            </a:r>
          </a:p>
          <a:p>
            <a:pPr marL="228600" indent="-228600">
              <a:buFont typeface="+mj-lt"/>
              <a:buAutoNum type="arabicPeriod"/>
            </a:pPr>
            <a:r>
              <a:rPr lang="en-GB" baseline="0" dirty="0"/>
              <a:t>The red robot should turn red</a:t>
            </a:r>
          </a:p>
        </p:txBody>
      </p:sp>
      <p:sp>
        <p:nvSpPr>
          <p:cNvPr id="4" name="Slide Number Placeholder 3"/>
          <p:cNvSpPr>
            <a:spLocks noGrp="1"/>
          </p:cNvSpPr>
          <p:nvPr>
            <p:ph type="sldNum" sz="quarter" idx="10"/>
          </p:nvPr>
        </p:nvSpPr>
        <p:spPr/>
        <p:txBody>
          <a:bodyPr/>
          <a:lstStyle/>
          <a:p>
            <a:fld id="{3062014F-BE3B-4388-8953-6E6E6C2EA72F}" type="slidenum">
              <a:rPr lang="en-GB" smtClean="0"/>
              <a:t>19</a:t>
            </a:fld>
            <a:endParaRPr lang="en-GB"/>
          </a:p>
        </p:txBody>
      </p:sp>
    </p:spTree>
    <p:extLst>
      <p:ext uri="{BB962C8B-B14F-4D97-AF65-F5344CB8AC3E}">
        <p14:creationId xmlns:p14="http://schemas.microsoft.com/office/powerpoint/2010/main" val="81874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41074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22507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12/13/2016 11:01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428721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5998"/>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defTabSz="914400">
              <a:defRPr/>
            </a:lvl1pPr>
          </a:lstStyle>
          <a:p>
            <a:fld id="{96CE17E4-D382-4980-86BE-1A3BB8D2DEF5}" type="datetime1">
              <a:rPr lang="en-US"/>
              <a:pPr/>
              <a:t>12/13/2016</a:t>
            </a:fld>
            <a:endParaRPr lang="en-GB"/>
          </a:p>
        </p:txBody>
      </p:sp>
      <p:sp>
        <p:nvSpPr>
          <p:cNvPr id="5" name="Footer Placeholder 4"/>
          <p:cNvSpPr txBox="1">
            <a:spLocks noGrp="1"/>
          </p:cNvSpPr>
          <p:nvPr>
            <p:ph type="ftr" sz="quarter" idx="9"/>
          </p:nvPr>
        </p:nvSpPr>
        <p:spPr/>
        <p:txBody>
          <a:bodyPr/>
          <a:lstStyle>
            <a:lvl1pPr defTabSz="914400">
              <a:defRPr/>
            </a:lvl1pPr>
          </a:lstStyle>
          <a:p>
            <a:endParaRPr/>
          </a:p>
        </p:txBody>
      </p:sp>
      <p:sp>
        <p:nvSpPr>
          <p:cNvPr id="6" name="Slide Number Placeholder 5"/>
          <p:cNvSpPr txBox="1">
            <a:spLocks noGrp="1"/>
          </p:cNvSpPr>
          <p:nvPr>
            <p:ph type="sldNum" sz="quarter" idx="8"/>
          </p:nvPr>
        </p:nvSpPr>
        <p:spPr/>
        <p:txBody>
          <a:bodyPr/>
          <a:lstStyle>
            <a:lvl1pPr defTabSz="914400">
              <a:defRPr/>
            </a:lvl1pPr>
          </a:lstStyle>
          <a:p>
            <a:fld id="{0A717A24-9930-44D9-AB40-15C667872EEB}" type="slidenum">
              <a:rPr/>
              <a:pPr/>
              <a:t>‹#›</a:t>
            </a:fld>
            <a:endParaRPr/>
          </a:p>
        </p:txBody>
      </p:sp>
    </p:spTree>
    <p:extLst>
      <p:ext uri="{BB962C8B-B14F-4D97-AF65-F5344CB8AC3E}">
        <p14:creationId xmlns:p14="http://schemas.microsoft.com/office/powerpoint/2010/main" val="359691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defTabSz="914400">
              <a:defRPr/>
            </a:lvl1pPr>
          </a:lstStyle>
          <a:p>
            <a:fld id="{94A72909-693A-4162-8BC3-A3C5434BB173}" type="datetime1">
              <a:rPr lang="en-US"/>
              <a:pPr/>
              <a:t>12/13/2016</a:t>
            </a:fld>
            <a:endParaRPr lang="en-GB"/>
          </a:p>
        </p:txBody>
      </p:sp>
      <p:sp>
        <p:nvSpPr>
          <p:cNvPr id="5" name="Footer Placeholder 4"/>
          <p:cNvSpPr txBox="1">
            <a:spLocks noGrp="1"/>
          </p:cNvSpPr>
          <p:nvPr>
            <p:ph type="ftr" sz="quarter" idx="9"/>
          </p:nvPr>
        </p:nvSpPr>
        <p:spPr/>
        <p:txBody>
          <a:bodyPr/>
          <a:lstStyle>
            <a:lvl1pPr defTabSz="914400">
              <a:defRPr/>
            </a:lvl1pPr>
          </a:lstStyle>
          <a:p>
            <a:endParaRPr/>
          </a:p>
        </p:txBody>
      </p:sp>
      <p:sp>
        <p:nvSpPr>
          <p:cNvPr id="6" name="Slide Number Placeholder 5"/>
          <p:cNvSpPr txBox="1">
            <a:spLocks noGrp="1"/>
          </p:cNvSpPr>
          <p:nvPr>
            <p:ph type="sldNum" sz="quarter" idx="8"/>
          </p:nvPr>
        </p:nvSpPr>
        <p:spPr/>
        <p:txBody>
          <a:bodyPr/>
          <a:lstStyle>
            <a:lvl1pPr defTabSz="914400">
              <a:defRPr/>
            </a:lvl1pPr>
          </a:lstStyle>
          <a:p>
            <a:fld id="{433237BD-81E7-4468-ABF6-BEE06A7F651E}" type="slidenum">
              <a:rPr/>
              <a:pPr/>
              <a:t>‹#›</a:t>
            </a:fld>
            <a:endParaRPr/>
          </a:p>
        </p:txBody>
      </p:sp>
    </p:spTree>
    <p:extLst>
      <p:ext uri="{BB962C8B-B14F-4D97-AF65-F5344CB8AC3E}">
        <p14:creationId xmlns:p14="http://schemas.microsoft.com/office/powerpoint/2010/main" val="397093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defTabSz="914400">
              <a:defRPr/>
            </a:lvl1pPr>
          </a:lstStyle>
          <a:p>
            <a:fld id="{CD37D160-BAC5-4C59-A814-7C6D966F6FE8}" type="datetime1">
              <a:rPr lang="en-US"/>
              <a:pPr/>
              <a:t>12/13/2016</a:t>
            </a:fld>
            <a:endParaRPr lang="en-GB"/>
          </a:p>
        </p:txBody>
      </p:sp>
      <p:sp>
        <p:nvSpPr>
          <p:cNvPr id="5" name="Footer Placeholder 4"/>
          <p:cNvSpPr txBox="1">
            <a:spLocks noGrp="1"/>
          </p:cNvSpPr>
          <p:nvPr>
            <p:ph type="ftr" sz="quarter" idx="9"/>
          </p:nvPr>
        </p:nvSpPr>
        <p:spPr/>
        <p:txBody>
          <a:bodyPr/>
          <a:lstStyle>
            <a:lvl1pPr defTabSz="914400">
              <a:defRPr/>
            </a:lvl1pPr>
          </a:lstStyle>
          <a:p>
            <a:endParaRPr/>
          </a:p>
        </p:txBody>
      </p:sp>
      <p:sp>
        <p:nvSpPr>
          <p:cNvPr id="6" name="Slide Number Placeholder 5"/>
          <p:cNvSpPr txBox="1">
            <a:spLocks noGrp="1"/>
          </p:cNvSpPr>
          <p:nvPr>
            <p:ph type="sldNum" sz="quarter" idx="8"/>
          </p:nvPr>
        </p:nvSpPr>
        <p:spPr/>
        <p:txBody>
          <a:bodyPr/>
          <a:lstStyle>
            <a:lvl1pPr defTabSz="914400">
              <a:defRPr/>
            </a:lvl1pPr>
          </a:lstStyle>
          <a:p>
            <a:fld id="{C3980A0A-D553-4790-BBA8-4490488C7515}" type="slidenum">
              <a:rPr/>
              <a:pPr/>
              <a:t>‹#›</a:t>
            </a:fld>
            <a:endParaRPr/>
          </a:p>
        </p:txBody>
      </p:sp>
    </p:spTree>
    <p:extLst>
      <p:ext uri="{BB962C8B-B14F-4D97-AF65-F5344CB8AC3E}">
        <p14:creationId xmlns:p14="http://schemas.microsoft.com/office/powerpoint/2010/main" val="412022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rgbClr val="011E4F"/>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17992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504469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5198877" y="438"/>
            <a:ext cx="6991565" cy="6863349"/>
          </a:xfrm>
          <a:prstGeom prst="rect">
            <a:avLst/>
          </a:prstGeom>
        </p:spPr>
      </p:pic>
    </p:spTree>
    <p:extLst>
      <p:ext uri="{BB962C8B-B14F-4D97-AF65-F5344CB8AC3E}">
        <p14:creationId xmlns:p14="http://schemas.microsoft.com/office/powerpoint/2010/main" val="5887385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logo slide_color">
    <p:bg>
      <p:bgPr>
        <a:solidFill>
          <a:srgbClr val="011E4F"/>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sp>
        <p:nvSpPr>
          <p:cNvPr id="6" name="Freeform 6"/>
          <p:cNvSpPr>
            <a:spLocks/>
          </p:cNvSpPr>
          <p:nvPr userDrawn="1"/>
        </p:nvSpPr>
        <p:spPr bwMode="auto">
          <a:xfrm>
            <a:off x="8433553" y="605950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 name="Freeform 19"/>
          <p:cNvSpPr>
            <a:spLocks/>
          </p:cNvSpPr>
          <p:nvPr userDrawn="1"/>
        </p:nvSpPr>
        <p:spPr bwMode="auto">
          <a:xfrm>
            <a:off x="8402428" y="562679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10402680" y="6104303"/>
            <a:ext cx="1341108" cy="283630"/>
          </a:xfrm>
          <a:prstGeom prst="rect">
            <a:avLst/>
          </a:prstGeom>
        </p:spPr>
      </p:pic>
    </p:spTree>
    <p:extLst>
      <p:ext uri="{BB962C8B-B14F-4D97-AF65-F5344CB8AC3E}">
        <p14:creationId xmlns:p14="http://schemas.microsoft.com/office/powerpoint/2010/main" val="17762963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defTabSz="914400">
              <a:defRPr/>
            </a:lvl1pPr>
          </a:lstStyle>
          <a:p>
            <a:fld id="{8952E831-D938-48FC-A765-84290C90EDB7}" type="datetime1">
              <a:rPr lang="en-US"/>
              <a:pPr/>
              <a:t>12/13/2016</a:t>
            </a:fld>
            <a:endParaRPr lang="en-GB"/>
          </a:p>
        </p:txBody>
      </p:sp>
      <p:sp>
        <p:nvSpPr>
          <p:cNvPr id="5" name="Footer Placeholder 4"/>
          <p:cNvSpPr txBox="1">
            <a:spLocks noGrp="1"/>
          </p:cNvSpPr>
          <p:nvPr>
            <p:ph type="ftr" sz="quarter" idx="9"/>
          </p:nvPr>
        </p:nvSpPr>
        <p:spPr/>
        <p:txBody>
          <a:bodyPr/>
          <a:lstStyle>
            <a:lvl1pPr defTabSz="914400">
              <a:defRPr/>
            </a:lvl1pPr>
          </a:lstStyle>
          <a:p>
            <a:endParaRPr/>
          </a:p>
        </p:txBody>
      </p:sp>
      <p:sp>
        <p:nvSpPr>
          <p:cNvPr id="6" name="Slide Number Placeholder 5"/>
          <p:cNvSpPr txBox="1">
            <a:spLocks noGrp="1"/>
          </p:cNvSpPr>
          <p:nvPr>
            <p:ph type="sldNum" sz="quarter" idx="8"/>
          </p:nvPr>
        </p:nvSpPr>
        <p:spPr/>
        <p:txBody>
          <a:bodyPr/>
          <a:lstStyle>
            <a:lvl1pPr defTabSz="914400">
              <a:defRPr/>
            </a:lvl1pPr>
          </a:lstStyle>
          <a:p>
            <a:fld id="{045206AB-3E25-4D6B-A4B8-AC335169FB3B}" type="slidenum">
              <a:rPr/>
              <a:pPr/>
              <a:t>‹#›</a:t>
            </a:fld>
            <a:endParaRPr/>
          </a:p>
        </p:txBody>
      </p:sp>
    </p:spTree>
    <p:extLst>
      <p:ext uri="{BB962C8B-B14F-4D97-AF65-F5344CB8AC3E}">
        <p14:creationId xmlns:p14="http://schemas.microsoft.com/office/powerpoint/2010/main" val="427210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5998"/>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defTabSz="914400">
              <a:defRPr/>
            </a:lvl1pPr>
          </a:lstStyle>
          <a:p>
            <a:fld id="{C51DC784-6EBD-45D0-A98E-C42A027E79B7}" type="datetime1">
              <a:rPr lang="en-US"/>
              <a:pPr/>
              <a:t>12/13/2016</a:t>
            </a:fld>
            <a:endParaRPr lang="en-GB"/>
          </a:p>
        </p:txBody>
      </p:sp>
      <p:sp>
        <p:nvSpPr>
          <p:cNvPr id="5" name="Footer Placeholder 4"/>
          <p:cNvSpPr txBox="1">
            <a:spLocks noGrp="1"/>
          </p:cNvSpPr>
          <p:nvPr>
            <p:ph type="ftr" sz="quarter" idx="9"/>
          </p:nvPr>
        </p:nvSpPr>
        <p:spPr/>
        <p:txBody>
          <a:bodyPr/>
          <a:lstStyle>
            <a:lvl1pPr defTabSz="914400">
              <a:defRPr/>
            </a:lvl1pPr>
          </a:lstStyle>
          <a:p>
            <a:endParaRPr/>
          </a:p>
        </p:txBody>
      </p:sp>
      <p:sp>
        <p:nvSpPr>
          <p:cNvPr id="6" name="Slide Number Placeholder 5"/>
          <p:cNvSpPr txBox="1">
            <a:spLocks noGrp="1"/>
          </p:cNvSpPr>
          <p:nvPr>
            <p:ph type="sldNum" sz="quarter" idx="8"/>
          </p:nvPr>
        </p:nvSpPr>
        <p:spPr/>
        <p:txBody>
          <a:bodyPr/>
          <a:lstStyle>
            <a:lvl1pPr defTabSz="914400">
              <a:defRPr/>
            </a:lvl1pPr>
          </a:lstStyle>
          <a:p>
            <a:fld id="{E5205048-D9A4-4C7F-985B-764DF62236CE}" type="slidenum">
              <a:rPr/>
              <a:pPr/>
              <a:t>‹#›</a:t>
            </a:fld>
            <a:endParaRPr/>
          </a:p>
        </p:txBody>
      </p:sp>
    </p:spTree>
    <p:extLst>
      <p:ext uri="{BB962C8B-B14F-4D97-AF65-F5344CB8AC3E}">
        <p14:creationId xmlns:p14="http://schemas.microsoft.com/office/powerpoint/2010/main" val="52360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defTabSz="914400">
              <a:defRPr/>
            </a:lvl1pPr>
          </a:lstStyle>
          <a:p>
            <a:fld id="{BACE2EE6-0251-4194-AEB0-15C0AABD7D48}" type="datetime1">
              <a:rPr lang="en-US"/>
              <a:pPr/>
              <a:t>12/13/2016</a:t>
            </a:fld>
            <a:endParaRPr lang="en-GB"/>
          </a:p>
        </p:txBody>
      </p:sp>
      <p:sp>
        <p:nvSpPr>
          <p:cNvPr id="6" name="Footer Placeholder 5"/>
          <p:cNvSpPr txBox="1">
            <a:spLocks noGrp="1"/>
          </p:cNvSpPr>
          <p:nvPr>
            <p:ph type="ftr" sz="quarter" idx="9"/>
          </p:nvPr>
        </p:nvSpPr>
        <p:spPr/>
        <p:txBody>
          <a:bodyPr/>
          <a:lstStyle>
            <a:lvl1pPr defTabSz="914400">
              <a:defRPr/>
            </a:lvl1pPr>
          </a:lstStyle>
          <a:p>
            <a:endParaRPr/>
          </a:p>
        </p:txBody>
      </p:sp>
      <p:sp>
        <p:nvSpPr>
          <p:cNvPr id="7" name="Slide Number Placeholder 6"/>
          <p:cNvSpPr txBox="1">
            <a:spLocks noGrp="1"/>
          </p:cNvSpPr>
          <p:nvPr>
            <p:ph type="sldNum" sz="quarter" idx="8"/>
          </p:nvPr>
        </p:nvSpPr>
        <p:spPr/>
        <p:txBody>
          <a:bodyPr/>
          <a:lstStyle>
            <a:lvl1pPr defTabSz="914400">
              <a:defRPr/>
            </a:lvl1pPr>
          </a:lstStyle>
          <a:p>
            <a:fld id="{F78A4C3E-C9BC-4E3C-B0A1-6687AEC16079}" type="slidenum">
              <a:rPr/>
              <a:pPr/>
              <a:t>‹#›</a:t>
            </a:fld>
            <a:endParaRPr/>
          </a:p>
        </p:txBody>
      </p:sp>
    </p:spTree>
    <p:extLst>
      <p:ext uri="{BB962C8B-B14F-4D97-AF65-F5344CB8AC3E}">
        <p14:creationId xmlns:p14="http://schemas.microsoft.com/office/powerpoint/2010/main" val="264860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defTabSz="914400">
              <a:defRPr/>
            </a:lvl1pPr>
          </a:lstStyle>
          <a:p>
            <a:fld id="{02F3C95F-384F-4E36-B4E2-5F03EB788059}" type="datetime1">
              <a:rPr lang="en-US"/>
              <a:pPr/>
              <a:t>12/13/2016</a:t>
            </a:fld>
            <a:endParaRPr lang="en-GB"/>
          </a:p>
        </p:txBody>
      </p:sp>
      <p:sp>
        <p:nvSpPr>
          <p:cNvPr id="8" name="Footer Placeholder 7"/>
          <p:cNvSpPr txBox="1">
            <a:spLocks noGrp="1"/>
          </p:cNvSpPr>
          <p:nvPr>
            <p:ph type="ftr" sz="quarter" idx="9"/>
          </p:nvPr>
        </p:nvSpPr>
        <p:spPr/>
        <p:txBody>
          <a:bodyPr/>
          <a:lstStyle>
            <a:lvl1pPr defTabSz="914400">
              <a:defRPr/>
            </a:lvl1pPr>
          </a:lstStyle>
          <a:p>
            <a:endParaRPr/>
          </a:p>
        </p:txBody>
      </p:sp>
      <p:sp>
        <p:nvSpPr>
          <p:cNvPr id="9" name="Slide Number Placeholder 8"/>
          <p:cNvSpPr txBox="1">
            <a:spLocks noGrp="1"/>
          </p:cNvSpPr>
          <p:nvPr>
            <p:ph type="sldNum" sz="quarter" idx="8"/>
          </p:nvPr>
        </p:nvSpPr>
        <p:spPr/>
        <p:txBody>
          <a:bodyPr/>
          <a:lstStyle>
            <a:lvl1pPr defTabSz="914400">
              <a:defRPr/>
            </a:lvl1pPr>
          </a:lstStyle>
          <a:p>
            <a:fld id="{D6DF09A8-B9CB-4A1D-912A-FEDBDD58B773}" type="slidenum">
              <a:rPr/>
              <a:pPr/>
              <a:t>‹#›</a:t>
            </a:fld>
            <a:endParaRPr/>
          </a:p>
        </p:txBody>
      </p:sp>
    </p:spTree>
    <p:extLst>
      <p:ext uri="{BB962C8B-B14F-4D97-AF65-F5344CB8AC3E}">
        <p14:creationId xmlns:p14="http://schemas.microsoft.com/office/powerpoint/2010/main" val="158292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defTabSz="914400">
              <a:defRPr/>
            </a:lvl1pPr>
          </a:lstStyle>
          <a:p>
            <a:fld id="{79894F68-91BD-455C-A7A8-C4A011937994}" type="datetime1">
              <a:rPr lang="en-US"/>
              <a:pPr/>
              <a:t>12/13/2016</a:t>
            </a:fld>
            <a:endParaRPr lang="en-GB"/>
          </a:p>
        </p:txBody>
      </p:sp>
      <p:sp>
        <p:nvSpPr>
          <p:cNvPr id="4" name="Footer Placeholder 3"/>
          <p:cNvSpPr txBox="1">
            <a:spLocks noGrp="1"/>
          </p:cNvSpPr>
          <p:nvPr>
            <p:ph type="ftr" sz="quarter" idx="9"/>
          </p:nvPr>
        </p:nvSpPr>
        <p:spPr/>
        <p:txBody>
          <a:bodyPr/>
          <a:lstStyle>
            <a:lvl1pPr defTabSz="914400">
              <a:defRPr/>
            </a:lvl1pPr>
          </a:lstStyle>
          <a:p>
            <a:endParaRPr/>
          </a:p>
        </p:txBody>
      </p:sp>
      <p:sp>
        <p:nvSpPr>
          <p:cNvPr id="5" name="Slide Number Placeholder 4"/>
          <p:cNvSpPr txBox="1">
            <a:spLocks noGrp="1"/>
          </p:cNvSpPr>
          <p:nvPr>
            <p:ph type="sldNum" sz="quarter" idx="8"/>
          </p:nvPr>
        </p:nvSpPr>
        <p:spPr/>
        <p:txBody>
          <a:bodyPr/>
          <a:lstStyle>
            <a:lvl1pPr defTabSz="914400">
              <a:defRPr/>
            </a:lvl1pPr>
          </a:lstStyle>
          <a:p>
            <a:fld id="{238B2F3B-88DD-42CF-BA82-5CCD2DE4EC8D}" type="slidenum">
              <a:rPr/>
              <a:pPr/>
              <a:t>‹#›</a:t>
            </a:fld>
            <a:endParaRPr/>
          </a:p>
        </p:txBody>
      </p:sp>
    </p:spTree>
    <p:extLst>
      <p:ext uri="{BB962C8B-B14F-4D97-AF65-F5344CB8AC3E}">
        <p14:creationId xmlns:p14="http://schemas.microsoft.com/office/powerpoint/2010/main" val="23472261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defTabSz="914400">
              <a:defRPr/>
            </a:lvl1pPr>
          </a:lstStyle>
          <a:p>
            <a:fld id="{4F74B511-3659-4E40-9BD4-D6C8FDE26A08}" type="datetime1">
              <a:rPr lang="en-US"/>
              <a:pPr/>
              <a:t>12/13/2016</a:t>
            </a:fld>
            <a:endParaRPr lang="en-GB"/>
          </a:p>
        </p:txBody>
      </p:sp>
      <p:sp>
        <p:nvSpPr>
          <p:cNvPr id="3" name="Footer Placeholder 2"/>
          <p:cNvSpPr txBox="1">
            <a:spLocks noGrp="1"/>
          </p:cNvSpPr>
          <p:nvPr>
            <p:ph type="ftr" sz="quarter" idx="9"/>
          </p:nvPr>
        </p:nvSpPr>
        <p:spPr/>
        <p:txBody>
          <a:bodyPr/>
          <a:lstStyle>
            <a:lvl1pPr defTabSz="914400">
              <a:defRPr/>
            </a:lvl1pPr>
          </a:lstStyle>
          <a:p>
            <a:endParaRPr/>
          </a:p>
        </p:txBody>
      </p:sp>
      <p:sp>
        <p:nvSpPr>
          <p:cNvPr id="4" name="Slide Number Placeholder 3"/>
          <p:cNvSpPr txBox="1">
            <a:spLocks noGrp="1"/>
          </p:cNvSpPr>
          <p:nvPr>
            <p:ph type="sldNum" sz="quarter" idx="8"/>
          </p:nvPr>
        </p:nvSpPr>
        <p:spPr/>
        <p:txBody>
          <a:bodyPr/>
          <a:lstStyle>
            <a:lvl1pPr defTabSz="914400">
              <a:defRPr/>
            </a:lvl1pPr>
          </a:lstStyle>
          <a:p>
            <a:fld id="{0C4E26F1-D4FB-498F-8676-1D6C84472837}" type="slidenum">
              <a:rPr/>
              <a:pPr/>
              <a:t>‹#›</a:t>
            </a:fld>
            <a:endParaRPr/>
          </a:p>
        </p:txBody>
      </p:sp>
    </p:spTree>
    <p:extLst>
      <p:ext uri="{BB962C8B-B14F-4D97-AF65-F5344CB8AC3E}">
        <p14:creationId xmlns:p14="http://schemas.microsoft.com/office/powerpoint/2010/main" val="201437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defTabSz="914400">
              <a:defRPr/>
            </a:lvl1pPr>
          </a:lstStyle>
          <a:p>
            <a:fld id="{3E5D0D06-6B71-49C4-A181-55AEC8D23C9B}" type="datetime1">
              <a:rPr lang="en-US"/>
              <a:pPr/>
              <a:t>12/13/2016</a:t>
            </a:fld>
            <a:endParaRPr lang="en-GB"/>
          </a:p>
        </p:txBody>
      </p:sp>
      <p:sp>
        <p:nvSpPr>
          <p:cNvPr id="6" name="Footer Placeholder 5"/>
          <p:cNvSpPr txBox="1">
            <a:spLocks noGrp="1"/>
          </p:cNvSpPr>
          <p:nvPr>
            <p:ph type="ftr" sz="quarter" idx="9"/>
          </p:nvPr>
        </p:nvSpPr>
        <p:spPr/>
        <p:txBody>
          <a:bodyPr/>
          <a:lstStyle>
            <a:lvl1pPr defTabSz="914400">
              <a:defRPr/>
            </a:lvl1pPr>
          </a:lstStyle>
          <a:p>
            <a:endParaRPr/>
          </a:p>
        </p:txBody>
      </p:sp>
      <p:sp>
        <p:nvSpPr>
          <p:cNvPr id="7" name="Slide Number Placeholder 6"/>
          <p:cNvSpPr txBox="1">
            <a:spLocks noGrp="1"/>
          </p:cNvSpPr>
          <p:nvPr>
            <p:ph type="sldNum" sz="quarter" idx="8"/>
          </p:nvPr>
        </p:nvSpPr>
        <p:spPr/>
        <p:txBody>
          <a:bodyPr/>
          <a:lstStyle>
            <a:lvl1pPr defTabSz="914400">
              <a:defRPr/>
            </a:lvl1pPr>
          </a:lstStyle>
          <a:p>
            <a:fld id="{3C94295E-ED6A-4E0F-A2F9-59D23F97D9F8}" type="slidenum">
              <a:rPr/>
              <a:pPr/>
              <a:t>‹#›</a:t>
            </a:fld>
            <a:endParaRPr/>
          </a:p>
        </p:txBody>
      </p:sp>
    </p:spTree>
    <p:extLst>
      <p:ext uri="{BB962C8B-B14F-4D97-AF65-F5344CB8AC3E}">
        <p14:creationId xmlns:p14="http://schemas.microsoft.com/office/powerpoint/2010/main" val="37738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defTabSz="914400">
              <a:defRPr/>
            </a:lvl1pPr>
          </a:lstStyle>
          <a:p>
            <a:fld id="{1D1C8FBD-F419-44FD-95C2-B8CFA905B496}" type="datetime1">
              <a:rPr lang="en-US"/>
              <a:pPr/>
              <a:t>12/13/2016</a:t>
            </a:fld>
            <a:endParaRPr lang="en-GB"/>
          </a:p>
        </p:txBody>
      </p:sp>
      <p:sp>
        <p:nvSpPr>
          <p:cNvPr id="6" name="Footer Placeholder 5"/>
          <p:cNvSpPr txBox="1">
            <a:spLocks noGrp="1"/>
          </p:cNvSpPr>
          <p:nvPr>
            <p:ph type="ftr" sz="quarter" idx="9"/>
          </p:nvPr>
        </p:nvSpPr>
        <p:spPr/>
        <p:txBody>
          <a:bodyPr/>
          <a:lstStyle>
            <a:lvl1pPr defTabSz="914400">
              <a:defRPr/>
            </a:lvl1pPr>
          </a:lstStyle>
          <a:p>
            <a:endParaRPr/>
          </a:p>
        </p:txBody>
      </p:sp>
      <p:sp>
        <p:nvSpPr>
          <p:cNvPr id="7" name="Slide Number Placeholder 6"/>
          <p:cNvSpPr txBox="1">
            <a:spLocks noGrp="1"/>
          </p:cNvSpPr>
          <p:nvPr>
            <p:ph type="sldNum" sz="quarter" idx="8"/>
          </p:nvPr>
        </p:nvSpPr>
        <p:spPr/>
        <p:txBody>
          <a:bodyPr/>
          <a:lstStyle>
            <a:lvl1pPr defTabSz="914400">
              <a:defRPr/>
            </a:lvl1pPr>
          </a:lstStyle>
          <a:p>
            <a:fld id="{2CC65989-6D15-455A-9464-C931D0779FB7}" type="slidenum">
              <a:rPr/>
              <a:pPr/>
              <a:t>‹#›</a:t>
            </a:fld>
            <a:endParaRPr/>
          </a:p>
        </p:txBody>
      </p:sp>
    </p:spTree>
    <p:extLst>
      <p:ext uri="{BB962C8B-B14F-4D97-AF65-F5344CB8AC3E}">
        <p14:creationId xmlns:p14="http://schemas.microsoft.com/office/powerpoint/2010/main" val="36991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lstStyle/>
          <a:p>
            <a:pPr lvl="0"/>
            <a:r>
              <a:rPr lang="en-US" dirty="0"/>
              <a:t>Click to edit Master title style</a:t>
            </a:r>
            <a:endParaRPr lang="en-GB" dirty="0"/>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lstStyle>
            <a:lvl1pPr marL="0" marR="0" lvl="0" indent="0" algn="l" defTabSz="914226"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fld id="{89D99766-3585-4D69-9F36-A75FB144DDB3}" type="datetime1">
              <a:rPr lang="en-US" smtClean="0"/>
              <a:pPr/>
              <a:t>12/13/2016</a:t>
            </a:fld>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lstStyle>
            <a:lvl1pPr marL="0" marR="0" lvl="0" indent="0" algn="ctr" defTabSz="914226"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endParaRPr/>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lstStyle>
            <a:lvl1pPr marL="0" marR="0" lvl="0" indent="0" algn="r" defTabSz="914226"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fld id="{0EFE5B4A-3FB0-4BB8-A23F-EFC31214581E}" type="slidenum">
              <a:rPr smtClean="0"/>
              <a:pPr/>
              <a:t>‹#›</a:t>
            </a:fld>
            <a:endParaRPr/>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37885" y="0"/>
            <a:ext cx="1231836" cy="1281110"/>
          </a:xfrm>
          <a:prstGeom prst="rect">
            <a:avLst/>
          </a:prstGeom>
        </p:spPr>
      </p:pic>
    </p:spTree>
    <p:extLst>
      <p:ext uri="{BB962C8B-B14F-4D97-AF65-F5344CB8AC3E}">
        <p14:creationId xmlns:p14="http://schemas.microsoft.com/office/powerpoint/2010/main" val="7726199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46" r:id="rId13"/>
    <p:sldLayoutId id="2147483747" r:id="rId14"/>
    <p:sldLayoutId id="2147483748" r:id="rId15"/>
  </p:sldLayoutIdLst>
  <p:txStyles>
    <p:titleStyle>
      <a:lvl1pPr marL="0" marR="0" lvl="0" indent="0" algn="l" defTabSz="914226" rtl="0" fontAlgn="auto" hangingPunct="1">
        <a:lnSpc>
          <a:spcPct val="90000"/>
        </a:lnSpc>
        <a:spcBef>
          <a:spcPts val="0"/>
        </a:spcBef>
        <a:spcAft>
          <a:spcPts val="0"/>
        </a:spcAft>
        <a:buNone/>
        <a:tabLst/>
        <a:defRPr lang="en-US" sz="4400" b="0" i="0" u="none" strike="noStrike" kern="1200" cap="none" spc="0" baseline="0">
          <a:solidFill>
            <a:schemeClr val="tx1"/>
          </a:solidFill>
          <a:uFillTx/>
          <a:latin typeface="Calibri Light"/>
        </a:defRPr>
      </a:lvl1pPr>
    </p:titleStyle>
    <p:bodyStyle>
      <a:lvl1pPr marL="228554" marR="0" lvl="0" indent="-228554" algn="l" defTabSz="914226"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chemeClr val="tx1"/>
          </a:solidFill>
          <a:uFillTx/>
          <a:latin typeface="Calibri Light" panose="020F0302020204030204" pitchFamily="34" charset="0"/>
          <a:cs typeface="Calibri Light" panose="020F0302020204030204" pitchFamily="34" charset="0"/>
        </a:defRPr>
      </a:lvl1pPr>
      <a:lvl2pPr marL="685671" marR="0" lvl="1" indent="-228554" algn="l" defTabSz="914226"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chemeClr val="tx1"/>
          </a:solidFill>
          <a:uFillTx/>
          <a:latin typeface="Calibri Light" panose="020F0302020204030204" pitchFamily="34" charset="0"/>
          <a:cs typeface="Calibri Light" panose="020F0302020204030204" pitchFamily="34" charset="0"/>
        </a:defRPr>
      </a:lvl2pPr>
      <a:lvl3pPr marL="1142780" marR="0" lvl="2" indent="-228554" algn="l" defTabSz="914226"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chemeClr val="tx1"/>
          </a:solidFill>
          <a:uFillTx/>
          <a:latin typeface="Calibri Light" panose="020F0302020204030204" pitchFamily="34" charset="0"/>
          <a:cs typeface="Calibri Light" panose="020F0302020204030204" pitchFamily="34" charset="0"/>
        </a:defRPr>
      </a:lvl3pPr>
      <a:lvl4pPr marL="1599889" marR="0" lvl="3" indent="-228554" algn="l" defTabSz="914226"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Calibri Light" panose="020F0302020204030204" pitchFamily="34" charset="0"/>
          <a:cs typeface="Calibri Light" panose="020F0302020204030204" pitchFamily="34" charset="0"/>
        </a:defRPr>
      </a:lvl4pPr>
      <a:lvl5pPr marL="2057006" marR="0" lvl="4" indent="-228554" algn="l" defTabSz="914226"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Calibri Light" panose="020F0302020204030204" pitchFamily="34" charset="0"/>
          <a:cs typeface="Calibri Light" panose="020F0302020204030204" pitchFamily="34" charset="0"/>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Robots and Chatbots in the Cloud</a:t>
            </a:r>
          </a:p>
        </p:txBody>
      </p:sp>
      <p:sp>
        <p:nvSpPr>
          <p:cNvPr id="3" name="Subtitle 2"/>
          <p:cNvSpPr>
            <a:spLocks noGrp="1"/>
          </p:cNvSpPr>
          <p:nvPr>
            <p:ph type="subTitle" idx="1"/>
          </p:nvPr>
        </p:nvSpPr>
        <p:spPr>
          <a:xfrm>
            <a:off x="1524003" y="3602041"/>
            <a:ext cx="9144000" cy="2146752"/>
          </a:xfrm>
        </p:spPr>
        <p:txBody>
          <a:bodyPr/>
          <a:lstStyle/>
          <a:p>
            <a:r>
              <a:rPr lang="en-GB" dirty="0"/>
              <a:t>All about Azure Internet of Things, Chatbots and the </a:t>
            </a:r>
            <a:r>
              <a:rPr lang="en-GB" dirty="0" err="1"/>
              <a:t>HullPixelbot</a:t>
            </a:r>
            <a:endParaRPr lang="en-GB" dirty="0"/>
          </a:p>
          <a:p>
            <a:endParaRPr lang="en-GB" dirty="0"/>
          </a:p>
          <a:p>
            <a:r>
              <a:rPr lang="en-GB" sz="3600" dirty="0"/>
              <a:t>Rob Miles</a:t>
            </a:r>
          </a:p>
          <a:p>
            <a:r>
              <a:rPr lang="en-GB" dirty="0"/>
              <a:t>www.robmiles.com</a:t>
            </a:r>
          </a:p>
        </p:txBody>
      </p:sp>
    </p:spTree>
    <p:extLst>
      <p:ext uri="{BB962C8B-B14F-4D97-AF65-F5344CB8AC3E}">
        <p14:creationId xmlns:p14="http://schemas.microsoft.com/office/powerpoint/2010/main" val="977354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WiFi</a:t>
            </a:r>
            <a:r>
              <a:rPr lang="en-GB" dirty="0"/>
              <a:t> and the esp8266</a:t>
            </a:r>
          </a:p>
        </p:txBody>
      </p:sp>
      <p:sp>
        <p:nvSpPr>
          <p:cNvPr id="3" name="Text Placeholder 2"/>
          <p:cNvSpPr>
            <a:spLocks noGrp="1"/>
          </p:cNvSpPr>
          <p:nvPr>
            <p:ph idx="1"/>
          </p:nvPr>
        </p:nvSpPr>
        <p:spPr/>
        <p:txBody>
          <a:bodyPr/>
          <a:lstStyle/>
          <a:p>
            <a:r>
              <a:rPr lang="en-GB" dirty="0"/>
              <a:t>Lots of </a:t>
            </a:r>
            <a:r>
              <a:rPr lang="en-GB" dirty="0" err="1"/>
              <a:t>WiFi</a:t>
            </a:r>
            <a:r>
              <a:rPr lang="en-GB" dirty="0"/>
              <a:t> options</a:t>
            </a:r>
          </a:p>
          <a:p>
            <a:pPr lvl="1"/>
            <a:r>
              <a:rPr lang="en-GB" dirty="0" err="1"/>
              <a:t>WiFi</a:t>
            </a:r>
            <a:r>
              <a:rPr lang="en-GB" dirty="0"/>
              <a:t> client over a serial port </a:t>
            </a:r>
          </a:p>
          <a:p>
            <a:pPr lvl="1"/>
            <a:r>
              <a:rPr lang="en-GB" dirty="0"/>
              <a:t>Fully programmable in C++</a:t>
            </a:r>
          </a:p>
          <a:p>
            <a:pPr lvl="1"/>
            <a:r>
              <a:rPr lang="en-GB" dirty="0" err="1"/>
              <a:t>WiFi</a:t>
            </a:r>
            <a:r>
              <a:rPr lang="en-GB" dirty="0"/>
              <a:t> access point and web server</a:t>
            </a:r>
          </a:p>
          <a:p>
            <a:pPr lvl="1"/>
            <a:r>
              <a:rPr lang="en-GB" dirty="0"/>
              <a:t>Support for UDP, TCP, secure sockets and </a:t>
            </a:r>
            <a:r>
              <a:rPr lang="en-GB" dirty="0" err="1"/>
              <a:t>mDNS</a:t>
            </a:r>
            <a:endParaRPr lang="en-GB" dirty="0"/>
          </a:p>
          <a:p>
            <a:pPr lvl="1"/>
            <a:r>
              <a:rPr lang="en-GB" dirty="0"/>
              <a:t>Very easy to use with many examples</a:t>
            </a:r>
          </a:p>
          <a:p>
            <a:r>
              <a:rPr lang="en-GB" dirty="0"/>
              <a:t>Making a connected client device</a:t>
            </a:r>
          </a:p>
          <a:p>
            <a:pPr lvl="1"/>
            <a:r>
              <a:rPr lang="en-GB" dirty="0"/>
              <a:t>Lots of ways to do this</a:t>
            </a:r>
          </a:p>
          <a:p>
            <a:pPr lvl="1"/>
            <a:r>
              <a:rPr lang="en-GB" dirty="0"/>
              <a:t>We’re going to use MQTT but you can use it as a web sever, or even a </a:t>
            </a:r>
            <a:r>
              <a:rPr lang="en-GB" dirty="0" err="1"/>
              <a:t>WiFi</a:t>
            </a:r>
            <a:r>
              <a:rPr lang="en-GB" dirty="0"/>
              <a:t> access point (or both)</a:t>
            </a:r>
          </a:p>
        </p:txBody>
      </p:sp>
      <p:pic>
        <p:nvPicPr>
          <p:cNvPr id="5" name="Picture 4"/>
          <p:cNvPicPr>
            <a:picLocks noChangeAspect="1"/>
          </p:cNvPicPr>
          <p:nvPr/>
        </p:nvPicPr>
        <p:blipFill>
          <a:blip r:embed="rId2"/>
          <a:stretch>
            <a:fillRect/>
          </a:stretch>
        </p:blipFill>
        <p:spPr>
          <a:xfrm>
            <a:off x="8159261" y="1729625"/>
            <a:ext cx="3319879" cy="3238203"/>
          </a:xfrm>
          <a:prstGeom prst="rect">
            <a:avLst/>
          </a:prstGeom>
        </p:spPr>
      </p:pic>
    </p:spTree>
    <p:extLst>
      <p:ext uri="{BB962C8B-B14F-4D97-AF65-F5344CB8AC3E}">
        <p14:creationId xmlns:p14="http://schemas.microsoft.com/office/powerpoint/2010/main" val="3848029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Azure </a:t>
            </a:r>
            <a:r>
              <a:rPr lang="en-GB" dirty="0" err="1"/>
              <a:t>IoT</a:t>
            </a:r>
            <a:r>
              <a:rPr lang="en-GB" dirty="0"/>
              <a:t> Hub and MQTT</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565834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Message Queue Telemetry Transport</a:t>
            </a:r>
          </a:p>
        </p:txBody>
      </p:sp>
      <p:sp>
        <p:nvSpPr>
          <p:cNvPr id="3" name="Text Placeholder 2"/>
          <p:cNvSpPr>
            <a:spLocks noGrp="1"/>
          </p:cNvSpPr>
          <p:nvPr>
            <p:ph idx="1"/>
          </p:nvPr>
        </p:nvSpPr>
        <p:spPr/>
        <p:txBody>
          <a:bodyPr/>
          <a:lstStyle/>
          <a:p>
            <a:r>
              <a:rPr lang="en-GB" dirty="0"/>
              <a:t>MQTT is a way to connecting sensors to endpoints</a:t>
            </a:r>
          </a:p>
          <a:p>
            <a:pPr lvl="1"/>
            <a:r>
              <a:rPr lang="en-GB" dirty="0"/>
              <a:t>It has a publish/subscribe architecture</a:t>
            </a:r>
          </a:p>
          <a:p>
            <a:r>
              <a:rPr lang="en-GB" dirty="0"/>
              <a:t>The communication can run over serial or </a:t>
            </a:r>
            <a:r>
              <a:rPr lang="en-GB" dirty="0" err="1"/>
              <a:t>WiFi</a:t>
            </a:r>
            <a:r>
              <a:rPr lang="en-GB" dirty="0"/>
              <a:t> and is based on a simple packet structure</a:t>
            </a:r>
          </a:p>
          <a:p>
            <a:r>
              <a:rPr lang="en-GB" dirty="0"/>
              <a:t>People have different opinions of how good it is, but it is very popular and also supported by the Azure IOT Hub</a:t>
            </a:r>
          </a:p>
          <a:p>
            <a:r>
              <a:rPr lang="en-GB" dirty="0"/>
              <a:t>It also runs (surprise surprise) on the esp8266</a:t>
            </a:r>
          </a:p>
          <a:p>
            <a:r>
              <a:rPr lang="en-GB" dirty="0"/>
              <a:t>It is a great way to create cheap, connected, sensors</a:t>
            </a:r>
          </a:p>
        </p:txBody>
      </p:sp>
    </p:spTree>
    <p:extLst>
      <p:ext uri="{BB962C8B-B14F-4D97-AF65-F5344CB8AC3E}">
        <p14:creationId xmlns:p14="http://schemas.microsoft.com/office/powerpoint/2010/main" val="1880008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Azure, MQTT and the esp8266</a:t>
            </a:r>
          </a:p>
        </p:txBody>
      </p:sp>
      <p:sp>
        <p:nvSpPr>
          <p:cNvPr id="3" name="Text Placeholder 2"/>
          <p:cNvSpPr>
            <a:spLocks noGrp="1"/>
          </p:cNvSpPr>
          <p:nvPr>
            <p:ph idx="1"/>
          </p:nvPr>
        </p:nvSpPr>
        <p:spPr/>
        <p:txBody>
          <a:bodyPr/>
          <a:lstStyle/>
          <a:p>
            <a:r>
              <a:rPr lang="en-GB" dirty="0"/>
              <a:t>MQTT </a:t>
            </a:r>
            <a:r>
              <a:rPr lang="en-GB" dirty="0" err="1"/>
              <a:t>PubSubClient</a:t>
            </a:r>
            <a:r>
              <a:rPr lang="en-GB" dirty="0"/>
              <a:t> for esp8266</a:t>
            </a:r>
          </a:p>
          <a:p>
            <a:pPr lvl="1"/>
            <a:r>
              <a:rPr lang="en-GB" dirty="0"/>
              <a:t>I’m using the </a:t>
            </a:r>
            <a:r>
              <a:rPr lang="en-GB" dirty="0" err="1"/>
              <a:t>PubSubClient</a:t>
            </a:r>
            <a:r>
              <a:rPr lang="en-GB" dirty="0"/>
              <a:t> for esp8266 available at https://github.com/knolleary/pubsubclient</a:t>
            </a:r>
          </a:p>
          <a:p>
            <a:pPr lvl="1"/>
            <a:r>
              <a:rPr lang="en-GB" dirty="0"/>
              <a:t>It needs to be modified for Azure:</a:t>
            </a:r>
          </a:p>
          <a:p>
            <a:pPr lvl="2"/>
            <a:r>
              <a:rPr lang="en-GB" dirty="0"/>
              <a:t>Azure uses secure sockets, a different port and has larger packets</a:t>
            </a:r>
          </a:p>
          <a:p>
            <a:pPr lvl="2"/>
            <a:r>
              <a:rPr lang="en-GB" dirty="0"/>
              <a:t>You can find out how to set everything up here:  </a:t>
            </a:r>
          </a:p>
          <a:p>
            <a:pPr lvl="2"/>
            <a:r>
              <a:rPr lang="en-GB" dirty="0"/>
              <a:t>http://www.radupascal.com/2016/04/03/esp8266-arduino-iot-hub</a:t>
            </a:r>
          </a:p>
          <a:p>
            <a:r>
              <a:rPr lang="en-GB" dirty="0"/>
              <a:t>Azure </a:t>
            </a:r>
            <a:r>
              <a:rPr lang="en-GB" dirty="0" err="1"/>
              <a:t>IoT</a:t>
            </a:r>
            <a:r>
              <a:rPr lang="en-GB" dirty="0"/>
              <a:t> Hub</a:t>
            </a:r>
          </a:p>
          <a:p>
            <a:pPr lvl="1"/>
            <a:r>
              <a:rPr lang="en-GB" dirty="0"/>
              <a:t>The Azure </a:t>
            </a:r>
            <a:r>
              <a:rPr lang="en-GB" dirty="0" err="1"/>
              <a:t>IoT</a:t>
            </a:r>
            <a:r>
              <a:rPr lang="en-GB" dirty="0"/>
              <a:t> Hub will respond to MQTT messages</a:t>
            </a:r>
          </a:p>
          <a:p>
            <a:pPr lvl="1"/>
            <a:r>
              <a:rPr lang="en-GB" dirty="0"/>
              <a:t>These can be passed on to your backend Azure applications and Azure applications can target MQTT devices </a:t>
            </a:r>
          </a:p>
          <a:p>
            <a:pPr lvl="2"/>
            <a:endParaRPr lang="en-GB" dirty="0"/>
          </a:p>
        </p:txBody>
      </p:sp>
    </p:spTree>
    <p:extLst>
      <p:ext uri="{BB962C8B-B14F-4D97-AF65-F5344CB8AC3E}">
        <p14:creationId xmlns:p14="http://schemas.microsoft.com/office/powerpoint/2010/main" val="955363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Setting up the MQTT server in the esp8266</a:t>
            </a:r>
          </a:p>
        </p:txBody>
      </p:sp>
      <p:sp>
        <p:nvSpPr>
          <p:cNvPr id="3" name="Text Placeholder 2"/>
          <p:cNvSpPr>
            <a:spLocks noGrp="1"/>
          </p:cNvSpPr>
          <p:nvPr>
            <p:ph idx="1"/>
          </p:nvPr>
        </p:nvSpPr>
        <p:spPr>
          <a:xfrm>
            <a:off x="838203" y="3549113"/>
            <a:ext cx="10515600" cy="2627850"/>
          </a:xfrm>
        </p:spPr>
        <p:txBody>
          <a:bodyPr/>
          <a:lstStyle/>
          <a:p>
            <a:r>
              <a:rPr lang="en-GB" dirty="0"/>
              <a:t>This is the setup function</a:t>
            </a:r>
          </a:p>
          <a:p>
            <a:pPr lvl="1"/>
            <a:r>
              <a:rPr lang="en-GB" dirty="0"/>
              <a:t>It runs when the device starts</a:t>
            </a:r>
          </a:p>
          <a:p>
            <a:pPr lvl="1"/>
            <a:r>
              <a:rPr lang="en-GB" dirty="0"/>
              <a:t>It starts the server running :</a:t>
            </a:r>
          </a:p>
          <a:p>
            <a:pPr lvl="2"/>
            <a:r>
              <a:rPr lang="en-GB" dirty="0" err="1"/>
              <a:t>mqtt_server</a:t>
            </a:r>
            <a:r>
              <a:rPr lang="en-GB" dirty="0"/>
              <a:t> contains the name of the server : </a:t>
            </a:r>
            <a:r>
              <a:rPr lang="en-GB" b="1" dirty="0"/>
              <a:t>HullPixelbot.azure-devices.net</a:t>
            </a:r>
          </a:p>
          <a:p>
            <a:pPr lvl="2"/>
            <a:r>
              <a:rPr lang="en-GB" b="1" dirty="0"/>
              <a:t>8883</a:t>
            </a:r>
            <a:r>
              <a:rPr lang="en-GB" dirty="0"/>
              <a:t> is the port number being used (this is an Azure thing)</a:t>
            </a:r>
            <a:endParaRPr lang="en-GB" b="1" dirty="0"/>
          </a:p>
          <a:p>
            <a:pPr lvl="1"/>
            <a:r>
              <a:rPr lang="en-GB" dirty="0"/>
              <a:t>It also binds a method (</a:t>
            </a:r>
            <a:r>
              <a:rPr lang="en-GB" dirty="0" err="1"/>
              <a:t>callback</a:t>
            </a:r>
            <a:r>
              <a:rPr lang="en-GB" dirty="0"/>
              <a:t>) to incoming MQTT messages from the server</a:t>
            </a:r>
          </a:p>
        </p:txBody>
      </p:sp>
      <p:sp>
        <p:nvSpPr>
          <p:cNvPr id="5" name="Rectangle 4"/>
          <p:cNvSpPr/>
          <p:nvPr/>
        </p:nvSpPr>
        <p:spPr>
          <a:xfrm>
            <a:off x="652223" y="1431813"/>
            <a:ext cx="11318421"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600" dirty="0">
                <a:solidFill>
                  <a:srgbClr val="0000FF"/>
                </a:solidFill>
                <a:latin typeface="Consolas" panose="020B0609020204030204" pitchFamily="49" charset="0"/>
              </a:rPr>
              <a:t>void</a:t>
            </a:r>
            <a:r>
              <a:rPr lang="en-GB" sz="1600" dirty="0">
                <a:solidFill>
                  <a:srgbClr val="000000"/>
                </a:solidFill>
                <a:latin typeface="Consolas" panose="020B0609020204030204" pitchFamily="49" charset="0"/>
              </a:rPr>
              <a:t> setup() {</a:t>
            </a:r>
          </a:p>
          <a:p>
            <a:r>
              <a:rPr lang="en-GB" sz="1600" dirty="0">
                <a:solidFill>
                  <a:srgbClr val="000000"/>
                </a:solidFill>
                <a:latin typeface="Consolas" panose="020B0609020204030204" pitchFamily="49" charset="0"/>
              </a:rPr>
              <a:t>    </a:t>
            </a:r>
            <a:r>
              <a:rPr lang="en-GB" sz="1600" dirty="0" err="1">
                <a:solidFill>
                  <a:srgbClr val="000000"/>
                </a:solidFill>
                <a:latin typeface="Consolas" panose="020B0609020204030204" pitchFamily="49" charset="0"/>
              </a:rPr>
              <a:t>Serial.begin</a:t>
            </a:r>
            <a:r>
              <a:rPr lang="en-GB" sz="1600" dirty="0">
                <a:solidFill>
                  <a:srgbClr val="000000"/>
                </a:solidFill>
                <a:latin typeface="Consolas" panose="020B0609020204030204" pitchFamily="49" charset="0"/>
              </a:rPr>
              <a:t>(9600);</a:t>
            </a:r>
          </a:p>
          <a:p>
            <a:r>
              <a:rPr lang="en-GB" sz="1600" dirty="0">
                <a:solidFill>
                  <a:srgbClr val="000000"/>
                </a:solidFill>
                <a:latin typeface="Consolas" panose="020B0609020204030204" pitchFamily="49" charset="0"/>
              </a:rPr>
              <a:t>    </a:t>
            </a:r>
            <a:r>
              <a:rPr lang="en-GB" sz="1600" dirty="0" err="1">
                <a:solidFill>
                  <a:srgbClr val="000000"/>
                </a:solidFill>
                <a:latin typeface="Consolas" panose="020B0609020204030204" pitchFamily="49" charset="0"/>
              </a:rPr>
              <a:t>setup_wifi</a:t>
            </a:r>
            <a:r>
              <a:rPr lang="en-GB" sz="1600" dirty="0">
                <a:solidFill>
                  <a:srgbClr val="000000"/>
                </a:solidFill>
                <a:latin typeface="Consolas" panose="020B0609020204030204" pitchFamily="49" charset="0"/>
              </a:rPr>
              <a:t>();</a:t>
            </a:r>
          </a:p>
          <a:p>
            <a:r>
              <a:rPr lang="en-GB" sz="1600" dirty="0">
                <a:solidFill>
                  <a:srgbClr val="000000"/>
                </a:solidFill>
                <a:latin typeface="Consolas" panose="020B0609020204030204" pitchFamily="49" charset="0"/>
              </a:rPr>
              <a:t>    </a:t>
            </a:r>
            <a:r>
              <a:rPr lang="en-GB" sz="1600" dirty="0" err="1">
                <a:solidFill>
                  <a:srgbClr val="000000"/>
                </a:solidFill>
                <a:latin typeface="Consolas" panose="020B0609020204030204" pitchFamily="49" charset="0"/>
              </a:rPr>
              <a:t>client.setServer</a:t>
            </a:r>
            <a:r>
              <a:rPr lang="en-GB" sz="1600" dirty="0">
                <a:solidFill>
                  <a:srgbClr val="000000"/>
                </a:solidFill>
                <a:latin typeface="Consolas" panose="020B0609020204030204" pitchFamily="49" charset="0"/>
              </a:rPr>
              <a:t>(</a:t>
            </a:r>
            <a:r>
              <a:rPr lang="en-GB" sz="1600" dirty="0" err="1">
                <a:solidFill>
                  <a:srgbClr val="000000"/>
                </a:solidFill>
                <a:latin typeface="Consolas" panose="020B0609020204030204" pitchFamily="49" charset="0"/>
              </a:rPr>
              <a:t>mqtt_server</a:t>
            </a:r>
            <a:r>
              <a:rPr lang="en-GB" sz="1600" dirty="0">
                <a:solidFill>
                  <a:srgbClr val="000000"/>
                </a:solidFill>
                <a:latin typeface="Consolas" panose="020B0609020204030204" pitchFamily="49" charset="0"/>
              </a:rPr>
              <a:t>, 8883);</a:t>
            </a:r>
          </a:p>
          <a:p>
            <a:r>
              <a:rPr lang="en-GB" sz="1600" dirty="0">
                <a:solidFill>
                  <a:srgbClr val="000000"/>
                </a:solidFill>
                <a:latin typeface="Consolas" panose="020B0609020204030204" pitchFamily="49" charset="0"/>
              </a:rPr>
              <a:t>    </a:t>
            </a:r>
            <a:r>
              <a:rPr lang="en-GB" sz="1600" dirty="0" err="1">
                <a:solidFill>
                  <a:srgbClr val="000000"/>
                </a:solidFill>
                <a:latin typeface="Consolas" panose="020B0609020204030204" pitchFamily="49" charset="0"/>
              </a:rPr>
              <a:t>client.setCallback</a:t>
            </a:r>
            <a:r>
              <a:rPr lang="en-GB" sz="1600" dirty="0">
                <a:solidFill>
                  <a:srgbClr val="000000"/>
                </a:solidFill>
                <a:latin typeface="Consolas" panose="020B0609020204030204" pitchFamily="49" charset="0"/>
              </a:rPr>
              <a:t>(</a:t>
            </a:r>
            <a:r>
              <a:rPr lang="en-GB" sz="1600" dirty="0" err="1">
                <a:solidFill>
                  <a:srgbClr val="000000"/>
                </a:solidFill>
                <a:latin typeface="Consolas" panose="020B0609020204030204" pitchFamily="49" charset="0"/>
              </a:rPr>
              <a:t>callback</a:t>
            </a:r>
            <a:r>
              <a:rPr lang="en-GB" sz="1600" dirty="0">
                <a:solidFill>
                  <a:srgbClr val="000000"/>
                </a:solidFill>
                <a:latin typeface="Consolas" panose="020B0609020204030204" pitchFamily="49" charset="0"/>
              </a:rPr>
              <a:t>);</a:t>
            </a:r>
          </a:p>
          <a:p>
            <a:r>
              <a:rPr lang="en-GB" sz="1600" dirty="0">
                <a:solidFill>
                  <a:srgbClr val="000000"/>
                </a:solidFill>
                <a:latin typeface="Consolas" panose="020B0609020204030204" pitchFamily="49" charset="0"/>
              </a:rPr>
              <a:t>}</a:t>
            </a:r>
            <a:endParaRPr lang="en-GB" sz="1568"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760528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the connection</a:t>
            </a:r>
          </a:p>
        </p:txBody>
      </p:sp>
      <p:sp>
        <p:nvSpPr>
          <p:cNvPr id="3" name="Text Placeholder 2"/>
          <p:cNvSpPr>
            <a:spLocks noGrp="1"/>
          </p:cNvSpPr>
          <p:nvPr>
            <p:ph idx="1"/>
          </p:nvPr>
        </p:nvSpPr>
        <p:spPr/>
        <p:txBody>
          <a:bodyPr/>
          <a:lstStyle/>
          <a:p>
            <a:pPr lvl="1"/>
            <a:r>
              <a:rPr lang="en-GB" dirty="0"/>
              <a:t>This caches the initial button position so that we detect edges correctly</a:t>
            </a:r>
          </a:p>
          <a:p>
            <a:pPr lvl="1"/>
            <a:endParaRPr lang="en-GB" dirty="0"/>
          </a:p>
        </p:txBody>
      </p:sp>
      <p:sp>
        <p:nvSpPr>
          <p:cNvPr id="5" name="Rectangle 4"/>
          <p:cNvSpPr/>
          <p:nvPr/>
        </p:nvSpPr>
        <p:spPr>
          <a:xfrm>
            <a:off x="436792" y="1345222"/>
            <a:ext cx="11318421" cy="44354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568" dirty="0">
                <a:solidFill>
                  <a:srgbClr val="0000FF"/>
                </a:solidFill>
                <a:latin typeface="Consolas" panose="020B0609020204030204" pitchFamily="49" charset="0"/>
              </a:rPr>
              <a:t>void</a:t>
            </a:r>
            <a:r>
              <a:rPr lang="en-GB" sz="1568" dirty="0">
                <a:solidFill>
                  <a:srgbClr val="000000"/>
                </a:solidFill>
                <a:latin typeface="Consolas" panose="020B0609020204030204" pitchFamily="49" charset="0"/>
              </a:rPr>
              <a:t> reconnect() {</a:t>
            </a:r>
          </a:p>
          <a:p>
            <a:r>
              <a:rPr lang="en-GB" sz="1568" dirty="0">
                <a:solidFill>
                  <a:srgbClr val="000000"/>
                </a:solidFill>
                <a:latin typeface="Consolas" panose="020B0609020204030204" pitchFamily="49" charset="0"/>
              </a:rPr>
              <a:t>  </a:t>
            </a:r>
            <a:r>
              <a:rPr lang="en-GB" sz="1568" dirty="0">
                <a:solidFill>
                  <a:srgbClr val="008000"/>
                </a:solidFill>
                <a:latin typeface="Consolas" panose="020B0609020204030204" pitchFamily="49" charset="0"/>
              </a:rPr>
              <a:t>// Loop until we're reconnected</a:t>
            </a:r>
            <a:endParaRPr lang="en-GB" sz="1568" dirty="0">
              <a:solidFill>
                <a:srgbClr val="000000"/>
              </a:solidFill>
              <a:latin typeface="Consolas" panose="020B0609020204030204" pitchFamily="49" charset="0"/>
            </a:endParaRPr>
          </a:p>
          <a:p>
            <a:r>
              <a:rPr lang="en-GB" sz="1568" dirty="0">
                <a:solidFill>
                  <a:srgbClr val="000000"/>
                </a:solidFill>
                <a:latin typeface="Consolas" panose="020B0609020204030204" pitchFamily="49" charset="0"/>
              </a:rPr>
              <a:t>  </a:t>
            </a:r>
            <a:r>
              <a:rPr lang="en-GB" sz="1568" dirty="0">
                <a:solidFill>
                  <a:srgbClr val="0000FF"/>
                </a:solidFill>
                <a:latin typeface="Consolas" panose="020B0609020204030204" pitchFamily="49" charset="0"/>
              </a:rPr>
              <a:t>while</a:t>
            </a:r>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client.connected</a:t>
            </a:r>
            <a:r>
              <a:rPr lang="en-GB" sz="1568" dirty="0">
                <a:solidFill>
                  <a:srgbClr val="000000"/>
                </a:solidFill>
                <a:latin typeface="Consolas" panose="020B0609020204030204" pitchFamily="49" charset="0"/>
              </a:rPr>
              <a:t>()) {</a:t>
            </a:r>
          </a:p>
          <a:p>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Serial.print</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"Attempting MQTT connection..."</a:t>
            </a:r>
            <a:r>
              <a:rPr lang="en-GB" sz="1568" dirty="0">
                <a:solidFill>
                  <a:srgbClr val="000000"/>
                </a:solidFill>
                <a:latin typeface="Consolas" panose="020B0609020204030204" pitchFamily="49" charset="0"/>
              </a:rPr>
              <a:t>);</a:t>
            </a:r>
          </a:p>
          <a:p>
            <a:r>
              <a:rPr lang="en-GB" sz="1568" dirty="0">
                <a:solidFill>
                  <a:srgbClr val="0000FF"/>
                </a:solidFill>
                <a:latin typeface="Consolas" panose="020B0609020204030204" pitchFamily="49" charset="0"/>
              </a:rPr>
              <a:t>    if</a:t>
            </a:r>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client.connect</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a:t>
            </a:r>
            <a:r>
              <a:rPr lang="en-GB" sz="1568" dirty="0" err="1">
                <a:solidFill>
                  <a:srgbClr val="A31515"/>
                </a:solidFill>
                <a:latin typeface="Consolas" panose="020B0609020204030204" pitchFamily="49" charset="0"/>
              </a:rPr>
              <a:t>RedRobot</a:t>
            </a:r>
            <a:r>
              <a:rPr lang="en-GB" sz="1568" dirty="0">
                <a:solidFill>
                  <a:srgbClr val="A31515"/>
                </a:solidFill>
                <a:latin typeface="Consolas" panose="020B0609020204030204" pitchFamily="49" charset="0"/>
              </a:rPr>
              <a:t>"</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"HullPixelbot.azure-devices.net/</a:t>
            </a:r>
            <a:r>
              <a:rPr lang="en-GB" sz="1568" dirty="0" err="1">
                <a:solidFill>
                  <a:srgbClr val="A31515"/>
                </a:solidFill>
                <a:latin typeface="Consolas" panose="020B0609020204030204" pitchFamily="49" charset="0"/>
              </a:rPr>
              <a:t>RedRobot</a:t>
            </a:r>
            <a:r>
              <a:rPr lang="en-GB" sz="1568" dirty="0">
                <a:solidFill>
                  <a:srgbClr val="A31515"/>
                </a:solidFill>
                <a:latin typeface="Consolas" panose="020B0609020204030204" pitchFamily="49" charset="0"/>
              </a:rPr>
              <a:t>"</a:t>
            </a:r>
            <a:r>
              <a:rPr lang="en-GB" sz="1568" dirty="0">
                <a:solidFill>
                  <a:srgbClr val="000000"/>
                </a:solidFill>
                <a:latin typeface="Consolas" panose="020B0609020204030204" pitchFamily="49" charset="0"/>
              </a:rPr>
              <a:t>,</a:t>
            </a:r>
          </a:p>
          <a:p>
            <a:r>
              <a:rPr lang="en-GB" sz="1568" dirty="0">
                <a:solidFill>
                  <a:srgbClr val="A31515"/>
                </a:solidFill>
                <a:latin typeface="Consolas" panose="020B0609020204030204" pitchFamily="49" charset="0"/>
              </a:rPr>
              <a:t>                       "</a:t>
            </a:r>
            <a:r>
              <a:rPr lang="en-GB" sz="1568" dirty="0" err="1">
                <a:solidFill>
                  <a:srgbClr val="A31515"/>
                </a:solidFill>
                <a:latin typeface="Consolas" panose="020B0609020204030204" pitchFamily="49" charset="0"/>
              </a:rPr>
              <a:t>SharedAccessSignature</a:t>
            </a:r>
            <a:r>
              <a:rPr lang="en-GB" sz="1568" dirty="0">
                <a:solidFill>
                  <a:srgbClr val="A31515"/>
                </a:solidFill>
                <a:latin typeface="Consolas" panose="020B0609020204030204" pitchFamily="49" charset="0"/>
              </a:rPr>
              <a:t> </a:t>
            </a:r>
            <a:r>
              <a:rPr lang="en-GB" sz="1568" dirty="0" err="1">
                <a:solidFill>
                  <a:srgbClr val="A31515"/>
                </a:solidFill>
                <a:latin typeface="Consolas" panose="020B0609020204030204" pitchFamily="49" charset="0"/>
              </a:rPr>
              <a:t>sr</a:t>
            </a:r>
            <a:r>
              <a:rPr lang="en-GB" sz="1568" dirty="0">
                <a:solidFill>
                  <a:srgbClr val="A31515"/>
                </a:solidFill>
                <a:latin typeface="Consolas" panose="020B0609020204030204" pitchFamily="49" charset="0"/>
              </a:rPr>
              <a:t>=</a:t>
            </a:r>
            <a:r>
              <a:rPr lang="en-GB" sz="1568" dirty="0" err="1">
                <a:solidFill>
                  <a:srgbClr val="A31515"/>
                </a:solidFill>
                <a:latin typeface="Consolas" panose="020B0609020204030204" pitchFamily="49" charset="0"/>
              </a:rPr>
              <a:t>HullPixelbot.azure</a:t>
            </a:r>
            <a:r>
              <a:rPr lang="en-GB" sz="1568" dirty="0">
                <a:solidFill>
                  <a:srgbClr val="A31515"/>
                </a:solidFill>
                <a:latin typeface="Consolas" panose="020B0609020204030204" pitchFamily="49" charset="0"/>
              </a:rPr>
              <a:t>-</a:t>
            </a:r>
          </a:p>
          <a:p>
            <a:r>
              <a:rPr lang="en-GB" sz="1568" dirty="0">
                <a:solidFill>
                  <a:srgbClr val="A31515"/>
                </a:solidFill>
                <a:latin typeface="Consolas" panose="020B0609020204030204" pitchFamily="49" charset="0"/>
              </a:rPr>
              <a:t>         devices.net%2Fdevices%2redrobot&amp;sig=1zsdfsweraerweeY7lp4Kc1x%2B%2FhVZ7apgGWQQ%3D&amp;se=1"</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Serial.println</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"connected"</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client.publish</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"devices/</a:t>
            </a:r>
            <a:r>
              <a:rPr lang="en-GB" sz="1568" dirty="0" err="1">
                <a:solidFill>
                  <a:srgbClr val="A31515"/>
                </a:solidFill>
                <a:latin typeface="Consolas" panose="020B0609020204030204" pitchFamily="49" charset="0"/>
              </a:rPr>
              <a:t>RedRobot</a:t>
            </a:r>
            <a:r>
              <a:rPr lang="en-GB" sz="1568" dirty="0">
                <a:solidFill>
                  <a:srgbClr val="A31515"/>
                </a:solidFill>
                <a:latin typeface="Consolas" panose="020B0609020204030204" pitchFamily="49" charset="0"/>
              </a:rPr>
              <a:t>/messages/events/"</a:t>
            </a:r>
            <a:r>
              <a:rPr lang="en-GB" sz="1568" dirty="0">
                <a:solidFill>
                  <a:srgbClr val="000000"/>
                </a:solidFill>
                <a:latin typeface="Consolas" panose="020B0609020204030204" pitchFamily="49" charset="0"/>
              </a:rPr>
              <a:t>, </a:t>
            </a:r>
            <a:r>
              <a:rPr lang="en-GB" sz="1568" dirty="0">
                <a:solidFill>
                  <a:srgbClr val="A31515"/>
                </a:solidFill>
                <a:latin typeface="Consolas" panose="020B0609020204030204" pitchFamily="49" charset="0"/>
              </a:rPr>
              <a:t>“robot started"</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client.subscribe</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"devices/</a:t>
            </a:r>
            <a:r>
              <a:rPr lang="en-GB" sz="1568" dirty="0" err="1">
                <a:solidFill>
                  <a:srgbClr val="A31515"/>
                </a:solidFill>
                <a:latin typeface="Consolas" panose="020B0609020204030204" pitchFamily="49" charset="0"/>
              </a:rPr>
              <a:t>RedRobot</a:t>
            </a:r>
            <a:r>
              <a:rPr lang="en-GB" sz="1568" dirty="0">
                <a:solidFill>
                  <a:srgbClr val="A31515"/>
                </a:solidFill>
                <a:latin typeface="Consolas" panose="020B0609020204030204" pitchFamily="49" charset="0"/>
              </a:rPr>
              <a:t>/messages/</a:t>
            </a:r>
            <a:r>
              <a:rPr lang="en-GB" sz="1568" dirty="0" err="1">
                <a:solidFill>
                  <a:srgbClr val="A31515"/>
                </a:solidFill>
                <a:latin typeface="Consolas" panose="020B0609020204030204" pitchFamily="49" charset="0"/>
              </a:rPr>
              <a:t>devicebound</a:t>
            </a:r>
            <a:r>
              <a:rPr lang="en-GB" sz="1568" dirty="0">
                <a:solidFill>
                  <a:srgbClr val="A31515"/>
                </a:solidFill>
                <a:latin typeface="Consolas" panose="020B0609020204030204" pitchFamily="49" charset="0"/>
              </a:rPr>
              <a:t>/#"</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 </a:t>
            </a:r>
            <a:r>
              <a:rPr lang="en-GB" sz="1568" dirty="0">
                <a:solidFill>
                  <a:srgbClr val="0000FF"/>
                </a:solidFill>
                <a:latin typeface="Consolas" panose="020B0609020204030204" pitchFamily="49" charset="0"/>
              </a:rPr>
              <a:t>else</a:t>
            </a:r>
            <a:r>
              <a:rPr lang="en-GB" sz="1568" dirty="0">
                <a:solidFill>
                  <a:srgbClr val="000000"/>
                </a:solidFill>
                <a:latin typeface="Consolas" panose="020B0609020204030204" pitchFamily="49" charset="0"/>
              </a:rPr>
              <a:t> {</a:t>
            </a:r>
          </a:p>
          <a:p>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Serial.print</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"failed, </a:t>
            </a:r>
            <a:r>
              <a:rPr lang="en-GB" sz="1568" dirty="0" err="1">
                <a:solidFill>
                  <a:srgbClr val="A31515"/>
                </a:solidFill>
                <a:latin typeface="Consolas" panose="020B0609020204030204" pitchFamily="49" charset="0"/>
              </a:rPr>
              <a:t>rc</a:t>
            </a:r>
            <a:r>
              <a:rPr lang="en-GB" sz="1568" dirty="0">
                <a:solidFill>
                  <a:srgbClr val="A31515"/>
                </a:solidFill>
                <a:latin typeface="Consolas" panose="020B0609020204030204" pitchFamily="49" charset="0"/>
              </a:rPr>
              <a:t>="</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Serial.print</a:t>
            </a:r>
            <a:r>
              <a:rPr lang="en-GB" sz="1568" dirty="0">
                <a:solidFill>
                  <a:srgbClr val="000000"/>
                </a:solidFill>
                <a:latin typeface="Consolas" panose="020B0609020204030204" pitchFamily="49" charset="0"/>
              </a:rPr>
              <a:t>(</a:t>
            </a:r>
            <a:r>
              <a:rPr lang="en-GB" sz="1568" dirty="0" err="1">
                <a:solidFill>
                  <a:srgbClr val="000000"/>
                </a:solidFill>
                <a:latin typeface="Consolas" panose="020B0609020204030204" pitchFamily="49" charset="0"/>
              </a:rPr>
              <a:t>client.state</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Serial.println</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 try again in 5 seconds"</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delay(5000);</a:t>
            </a:r>
          </a:p>
          <a:p>
            <a:r>
              <a:rPr lang="en-GB" sz="1568" dirty="0">
                <a:solidFill>
                  <a:srgbClr val="000000"/>
                </a:solidFill>
                <a:latin typeface="Consolas" panose="020B0609020204030204" pitchFamily="49" charset="0"/>
              </a:rPr>
              <a:t>    }</a:t>
            </a:r>
          </a:p>
          <a:p>
            <a:r>
              <a:rPr lang="en-GB" sz="1568" dirty="0">
                <a:solidFill>
                  <a:srgbClr val="000000"/>
                </a:solidFill>
                <a:latin typeface="Consolas" panose="020B0609020204030204" pitchFamily="49" charset="0"/>
              </a:rPr>
              <a:t>  }</a:t>
            </a:r>
          </a:p>
          <a:p>
            <a:r>
              <a:rPr lang="en-GB" sz="1568"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2844022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Decoding incoming messages</a:t>
            </a:r>
          </a:p>
        </p:txBody>
      </p:sp>
      <p:sp>
        <p:nvSpPr>
          <p:cNvPr id="3" name="Text Placeholder 2"/>
          <p:cNvSpPr>
            <a:spLocks noGrp="1"/>
          </p:cNvSpPr>
          <p:nvPr>
            <p:ph idx="1"/>
          </p:nvPr>
        </p:nvSpPr>
        <p:spPr>
          <a:xfrm>
            <a:off x="838203" y="5083443"/>
            <a:ext cx="10515600" cy="1093519"/>
          </a:xfrm>
        </p:spPr>
        <p:txBody>
          <a:bodyPr/>
          <a:lstStyle/>
          <a:p>
            <a:r>
              <a:rPr lang="en-GB" dirty="0"/>
              <a:t>This method runs when the robot receives a message </a:t>
            </a:r>
          </a:p>
          <a:p>
            <a:r>
              <a:rPr lang="en-GB" dirty="0"/>
              <a:t>The message is passed into the Arduino that controls the robot</a:t>
            </a:r>
          </a:p>
          <a:p>
            <a:pPr lvl="1"/>
            <a:endParaRPr lang="en-GB" dirty="0"/>
          </a:p>
        </p:txBody>
      </p:sp>
      <p:sp>
        <p:nvSpPr>
          <p:cNvPr id="5" name="Rectangle 4"/>
          <p:cNvSpPr/>
          <p:nvPr/>
        </p:nvSpPr>
        <p:spPr>
          <a:xfrm>
            <a:off x="436792" y="1345222"/>
            <a:ext cx="11318421" cy="35394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600" dirty="0">
                <a:solidFill>
                  <a:srgbClr val="0000FF"/>
                </a:solidFill>
                <a:latin typeface="Consolas" panose="020B0609020204030204" pitchFamily="49" charset="0"/>
              </a:rPr>
              <a:t>void</a:t>
            </a:r>
            <a:r>
              <a:rPr lang="en-GB" sz="1600" dirty="0">
                <a:solidFill>
                  <a:srgbClr val="000000"/>
                </a:solidFill>
                <a:latin typeface="Consolas" panose="020B0609020204030204" pitchFamily="49" charset="0"/>
              </a:rPr>
              <a:t> </a:t>
            </a:r>
            <a:r>
              <a:rPr lang="en-GB" sz="1600" dirty="0" err="1">
                <a:solidFill>
                  <a:srgbClr val="000000"/>
                </a:solidFill>
                <a:latin typeface="Consolas" panose="020B0609020204030204" pitchFamily="49" charset="0"/>
              </a:rPr>
              <a:t>callback</a:t>
            </a:r>
            <a:r>
              <a:rPr lang="en-GB" sz="1600" dirty="0">
                <a:solidFill>
                  <a:srgbClr val="000000"/>
                </a:solidFill>
                <a:latin typeface="Consolas" panose="020B0609020204030204" pitchFamily="49" charset="0"/>
              </a:rPr>
              <a:t>(</a:t>
            </a:r>
            <a:r>
              <a:rPr lang="en-GB" sz="1600" dirty="0">
                <a:solidFill>
                  <a:srgbClr val="0000FF"/>
                </a:solidFill>
                <a:latin typeface="Consolas" panose="020B0609020204030204" pitchFamily="49" charset="0"/>
              </a:rPr>
              <a:t>char</a:t>
            </a:r>
            <a:r>
              <a:rPr lang="en-GB" sz="1600" dirty="0">
                <a:solidFill>
                  <a:srgbClr val="000000"/>
                </a:solidFill>
                <a:latin typeface="Consolas" panose="020B0609020204030204" pitchFamily="49" charset="0"/>
              </a:rPr>
              <a:t>* </a:t>
            </a:r>
            <a:r>
              <a:rPr lang="en-GB" sz="1600" dirty="0">
                <a:solidFill>
                  <a:srgbClr val="808080"/>
                </a:solidFill>
                <a:latin typeface="Consolas" panose="020B0609020204030204" pitchFamily="49" charset="0"/>
              </a:rPr>
              <a:t>topic</a:t>
            </a:r>
            <a:r>
              <a:rPr lang="en-GB" sz="1600" dirty="0">
                <a:solidFill>
                  <a:srgbClr val="000000"/>
                </a:solidFill>
                <a:latin typeface="Consolas" panose="020B0609020204030204" pitchFamily="49" charset="0"/>
              </a:rPr>
              <a:t>, </a:t>
            </a:r>
            <a:r>
              <a:rPr lang="en-GB" sz="1600" dirty="0">
                <a:solidFill>
                  <a:srgbClr val="2B91AF"/>
                </a:solidFill>
                <a:latin typeface="Consolas" panose="020B0609020204030204" pitchFamily="49" charset="0"/>
              </a:rPr>
              <a:t>byte</a:t>
            </a:r>
            <a:r>
              <a:rPr lang="en-GB" sz="1600" dirty="0">
                <a:solidFill>
                  <a:srgbClr val="000000"/>
                </a:solidFill>
                <a:latin typeface="Consolas" panose="020B0609020204030204" pitchFamily="49" charset="0"/>
              </a:rPr>
              <a:t>* </a:t>
            </a:r>
            <a:r>
              <a:rPr lang="en-GB" sz="1600" dirty="0">
                <a:solidFill>
                  <a:srgbClr val="808080"/>
                </a:solidFill>
                <a:latin typeface="Consolas" panose="020B0609020204030204" pitchFamily="49" charset="0"/>
              </a:rPr>
              <a:t>payload</a:t>
            </a:r>
            <a:r>
              <a:rPr lang="en-GB" sz="1600" dirty="0">
                <a:solidFill>
                  <a:srgbClr val="000000"/>
                </a:solidFill>
                <a:latin typeface="Consolas" panose="020B0609020204030204" pitchFamily="49" charset="0"/>
              </a:rPr>
              <a:t>, </a:t>
            </a:r>
            <a:r>
              <a:rPr lang="en-GB" sz="1600" dirty="0">
                <a:solidFill>
                  <a:srgbClr val="0000FF"/>
                </a:solidFill>
                <a:latin typeface="Consolas" panose="020B0609020204030204" pitchFamily="49" charset="0"/>
              </a:rPr>
              <a:t>unsigned</a:t>
            </a:r>
            <a:r>
              <a:rPr lang="en-GB" sz="1600" dirty="0">
                <a:solidFill>
                  <a:srgbClr val="000000"/>
                </a:solidFill>
                <a:latin typeface="Consolas" panose="020B0609020204030204" pitchFamily="49" charset="0"/>
              </a:rPr>
              <a:t> </a:t>
            </a:r>
            <a:r>
              <a:rPr lang="en-GB" sz="1600" dirty="0">
                <a:solidFill>
                  <a:srgbClr val="0000FF"/>
                </a:solidFill>
                <a:latin typeface="Consolas" panose="020B0609020204030204" pitchFamily="49" charset="0"/>
              </a:rPr>
              <a:t>int</a:t>
            </a:r>
            <a:r>
              <a:rPr lang="en-GB" sz="1600" dirty="0">
                <a:solidFill>
                  <a:srgbClr val="000000"/>
                </a:solidFill>
                <a:latin typeface="Consolas" panose="020B0609020204030204" pitchFamily="49" charset="0"/>
              </a:rPr>
              <a:t> </a:t>
            </a:r>
            <a:r>
              <a:rPr lang="en-GB" sz="1600" dirty="0">
                <a:solidFill>
                  <a:srgbClr val="808080"/>
                </a:solidFill>
                <a:latin typeface="Consolas" panose="020B0609020204030204" pitchFamily="49" charset="0"/>
              </a:rPr>
              <a:t>length</a:t>
            </a:r>
            <a:r>
              <a:rPr lang="en-GB" sz="1600" dirty="0">
                <a:solidFill>
                  <a:srgbClr val="000000"/>
                </a:solidFill>
                <a:latin typeface="Consolas" panose="020B0609020204030204" pitchFamily="49" charset="0"/>
              </a:rPr>
              <a:t>) {</a:t>
            </a:r>
          </a:p>
          <a:p>
            <a:r>
              <a:rPr lang="en-GB" sz="1600" dirty="0">
                <a:solidFill>
                  <a:srgbClr val="0000FF"/>
                </a:solidFill>
                <a:latin typeface="Consolas" panose="020B0609020204030204" pitchFamily="49" charset="0"/>
              </a:rPr>
              <a:t>    int</a:t>
            </a:r>
            <a:r>
              <a:rPr lang="en-GB" sz="1600" dirty="0">
                <a:solidFill>
                  <a:srgbClr val="000000"/>
                </a:solidFill>
                <a:latin typeface="Consolas" panose="020B0609020204030204" pitchFamily="49" charset="0"/>
              </a:rPr>
              <a:t> i;</a:t>
            </a:r>
          </a:p>
          <a:p>
            <a:r>
              <a:rPr lang="en-GB" sz="1600" dirty="0">
                <a:solidFill>
                  <a:srgbClr val="008000"/>
                </a:solidFill>
                <a:latin typeface="Consolas" panose="020B0609020204030204" pitchFamily="49" charset="0"/>
              </a:rPr>
              <a:t>    // Display the received message and build a robot command</a:t>
            </a:r>
            <a:endParaRPr lang="en-GB" sz="1600" dirty="0">
              <a:solidFill>
                <a:srgbClr val="000000"/>
              </a:solidFill>
              <a:latin typeface="Consolas" panose="020B0609020204030204" pitchFamily="49" charset="0"/>
            </a:endParaRPr>
          </a:p>
          <a:p>
            <a:r>
              <a:rPr lang="en-GB" sz="1600" dirty="0">
                <a:solidFill>
                  <a:srgbClr val="0000FF"/>
                </a:solidFill>
                <a:latin typeface="Consolas" panose="020B0609020204030204" pitchFamily="49" charset="0"/>
              </a:rPr>
              <a:t>    for</a:t>
            </a:r>
            <a:r>
              <a:rPr lang="en-GB" sz="1600" dirty="0">
                <a:solidFill>
                  <a:srgbClr val="000000"/>
                </a:solidFill>
                <a:latin typeface="Consolas" panose="020B0609020204030204" pitchFamily="49" charset="0"/>
              </a:rPr>
              <a:t> (i = 0; i &lt; </a:t>
            </a:r>
            <a:r>
              <a:rPr lang="en-GB" sz="1600" dirty="0">
                <a:solidFill>
                  <a:srgbClr val="808080"/>
                </a:solidFill>
                <a:latin typeface="Consolas" panose="020B0609020204030204" pitchFamily="49" charset="0"/>
              </a:rPr>
              <a:t>length</a:t>
            </a:r>
            <a:r>
              <a:rPr lang="en-GB" sz="1600" dirty="0">
                <a:solidFill>
                  <a:srgbClr val="000000"/>
                </a:solidFill>
                <a:latin typeface="Consolas" panose="020B0609020204030204" pitchFamily="49" charset="0"/>
              </a:rPr>
              <a:t>; i++) {</a:t>
            </a:r>
          </a:p>
          <a:p>
            <a:r>
              <a:rPr lang="en-GB" sz="1600" dirty="0">
                <a:solidFill>
                  <a:srgbClr val="000000"/>
                </a:solidFill>
                <a:latin typeface="Consolas" panose="020B0609020204030204" pitchFamily="49" charset="0"/>
              </a:rPr>
              <a:t>        message[i] = (</a:t>
            </a:r>
            <a:r>
              <a:rPr lang="en-GB" sz="1600" dirty="0">
                <a:solidFill>
                  <a:srgbClr val="0000FF"/>
                </a:solidFill>
                <a:latin typeface="Consolas" panose="020B0609020204030204" pitchFamily="49" charset="0"/>
              </a:rPr>
              <a:t>char</a:t>
            </a:r>
            <a:r>
              <a:rPr lang="en-GB" sz="1600" dirty="0">
                <a:solidFill>
                  <a:srgbClr val="000000"/>
                </a:solidFill>
                <a:latin typeface="Consolas" panose="020B0609020204030204" pitchFamily="49" charset="0"/>
              </a:rPr>
              <a:t>)</a:t>
            </a:r>
            <a:r>
              <a:rPr lang="en-GB" sz="1600" dirty="0">
                <a:solidFill>
                  <a:srgbClr val="808080"/>
                </a:solidFill>
                <a:latin typeface="Consolas" panose="020B0609020204030204" pitchFamily="49" charset="0"/>
              </a:rPr>
              <a:t>payload</a:t>
            </a:r>
            <a:r>
              <a:rPr lang="en-GB" sz="1600" dirty="0">
                <a:solidFill>
                  <a:srgbClr val="000000"/>
                </a:solidFill>
                <a:latin typeface="Consolas" panose="020B0609020204030204" pitchFamily="49" charset="0"/>
              </a:rPr>
              <a:t>[i];</a:t>
            </a:r>
          </a:p>
          <a:p>
            <a:r>
              <a:rPr lang="en-GB" sz="1600" dirty="0">
                <a:solidFill>
                  <a:srgbClr val="000000"/>
                </a:solidFill>
                <a:latin typeface="Consolas" panose="020B0609020204030204" pitchFamily="49" charset="0"/>
              </a:rPr>
              <a:t>    }</a:t>
            </a:r>
          </a:p>
          <a:p>
            <a:endParaRPr lang="en-GB" sz="1600" dirty="0">
              <a:solidFill>
                <a:srgbClr val="000000"/>
              </a:solidFill>
              <a:latin typeface="Consolas" panose="020B0609020204030204" pitchFamily="49" charset="0"/>
            </a:endParaRPr>
          </a:p>
          <a:p>
            <a:r>
              <a:rPr lang="en-GB" sz="1600" dirty="0">
                <a:solidFill>
                  <a:srgbClr val="008000"/>
                </a:solidFill>
                <a:latin typeface="Consolas" panose="020B0609020204030204" pitchFamily="49" charset="0"/>
              </a:rPr>
              <a:t>    // Put the terminating character on the end of the message</a:t>
            </a:r>
            <a:endParaRPr lang="en-GB" sz="1600" dirty="0">
              <a:solidFill>
                <a:srgbClr val="000000"/>
              </a:solidFill>
              <a:latin typeface="Consolas" panose="020B0609020204030204" pitchFamily="49" charset="0"/>
            </a:endParaRPr>
          </a:p>
          <a:p>
            <a:r>
              <a:rPr lang="en-GB" sz="1600" dirty="0">
                <a:solidFill>
                  <a:srgbClr val="000000"/>
                </a:solidFill>
                <a:latin typeface="Consolas" panose="020B0609020204030204" pitchFamily="49" charset="0"/>
              </a:rPr>
              <a:t>    message[i] = 0;</a:t>
            </a:r>
          </a:p>
          <a:p>
            <a:endParaRPr lang="en-GB" sz="1600" dirty="0">
              <a:solidFill>
                <a:srgbClr val="000000"/>
              </a:solidFill>
              <a:latin typeface="Consolas" panose="020B0609020204030204" pitchFamily="49" charset="0"/>
            </a:endParaRPr>
          </a:p>
          <a:p>
            <a:r>
              <a:rPr lang="en-GB" sz="1600" dirty="0">
                <a:solidFill>
                  <a:srgbClr val="008000"/>
                </a:solidFill>
                <a:latin typeface="Consolas" panose="020B0609020204030204" pitchFamily="49" charset="0"/>
              </a:rPr>
              <a:t>    // Pass the command onto the motor processor</a:t>
            </a:r>
            <a:endParaRPr lang="en-GB" sz="1600" dirty="0">
              <a:solidFill>
                <a:srgbClr val="000000"/>
              </a:solidFill>
              <a:latin typeface="Consolas" panose="020B0609020204030204" pitchFamily="49" charset="0"/>
            </a:endParaRPr>
          </a:p>
          <a:p>
            <a:r>
              <a:rPr lang="en-GB" sz="1600" dirty="0">
                <a:solidFill>
                  <a:srgbClr val="000000"/>
                </a:solidFill>
                <a:latin typeface="Consolas" panose="020B0609020204030204" pitchFamily="49" charset="0"/>
              </a:rPr>
              <a:t>    </a:t>
            </a:r>
            <a:r>
              <a:rPr lang="en-GB" sz="1600" dirty="0" err="1">
                <a:solidFill>
                  <a:srgbClr val="000000"/>
                </a:solidFill>
                <a:latin typeface="Consolas" panose="020B0609020204030204" pitchFamily="49" charset="0"/>
              </a:rPr>
              <a:t>sendRobotCommand</a:t>
            </a:r>
            <a:r>
              <a:rPr lang="en-GB" sz="1600" dirty="0">
                <a:solidFill>
                  <a:srgbClr val="000000"/>
                </a:solidFill>
                <a:latin typeface="Consolas" panose="020B0609020204030204" pitchFamily="49" charset="0"/>
              </a:rPr>
              <a:t>(message);</a:t>
            </a:r>
          </a:p>
          <a:p>
            <a:endParaRPr lang="en-GB" sz="1600" dirty="0">
              <a:solidFill>
                <a:srgbClr val="000000"/>
              </a:solidFill>
              <a:latin typeface="Consolas" panose="020B0609020204030204" pitchFamily="49" charset="0"/>
            </a:endParaRPr>
          </a:p>
          <a:p>
            <a:r>
              <a:rPr lang="en-GB" sz="1600" dirty="0">
                <a:solidFill>
                  <a:srgbClr val="000000"/>
                </a:solidFill>
                <a:latin typeface="Consolas" panose="020B0609020204030204" pitchFamily="49" charset="0"/>
              </a:rPr>
              <a:t>}</a:t>
            </a:r>
            <a:endParaRPr lang="en-GB" sz="1568"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681228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Azure </a:t>
            </a:r>
            <a:r>
              <a:rPr lang="en-GB" dirty="0" err="1"/>
              <a:t>IoT</a:t>
            </a:r>
            <a:r>
              <a:rPr lang="en-GB" dirty="0"/>
              <a:t> Hub</a:t>
            </a:r>
          </a:p>
        </p:txBody>
      </p:sp>
      <p:sp>
        <p:nvSpPr>
          <p:cNvPr id="3" name="Text Placeholder 2"/>
          <p:cNvSpPr>
            <a:spLocks noGrp="1"/>
          </p:cNvSpPr>
          <p:nvPr>
            <p:ph idx="1"/>
          </p:nvPr>
        </p:nvSpPr>
        <p:spPr>
          <a:xfrm>
            <a:off x="838203" y="1825627"/>
            <a:ext cx="5655587" cy="4351336"/>
          </a:xfrm>
        </p:spPr>
        <p:txBody>
          <a:bodyPr/>
          <a:lstStyle/>
          <a:p>
            <a:r>
              <a:rPr lang="en-GB" dirty="0"/>
              <a:t>The </a:t>
            </a:r>
            <a:r>
              <a:rPr lang="en-GB" dirty="0" err="1"/>
              <a:t>IoT</a:t>
            </a:r>
            <a:r>
              <a:rPr lang="en-GB" dirty="0"/>
              <a:t> hub will collect and manage messages from connected devices</a:t>
            </a:r>
          </a:p>
          <a:p>
            <a:r>
              <a:rPr lang="en-GB" dirty="0"/>
              <a:t>It exposes service points to connect other Azure applications</a:t>
            </a:r>
          </a:p>
          <a:p>
            <a:endParaRPr lang="en-GB" dirty="0"/>
          </a:p>
        </p:txBody>
      </p:sp>
      <p:pic>
        <p:nvPicPr>
          <p:cNvPr id="4" name="Picture 3"/>
          <p:cNvPicPr>
            <a:picLocks noChangeAspect="1"/>
          </p:cNvPicPr>
          <p:nvPr/>
        </p:nvPicPr>
        <p:blipFill>
          <a:blip r:embed="rId2"/>
          <a:stretch>
            <a:fillRect/>
          </a:stretch>
        </p:blipFill>
        <p:spPr>
          <a:xfrm>
            <a:off x="6660740" y="1189494"/>
            <a:ext cx="5151907" cy="4635267"/>
          </a:xfrm>
          <a:prstGeom prst="rect">
            <a:avLst/>
          </a:prstGeom>
        </p:spPr>
      </p:pic>
    </p:spTree>
    <p:extLst>
      <p:ext uri="{BB962C8B-B14F-4D97-AF65-F5344CB8AC3E}">
        <p14:creationId xmlns:p14="http://schemas.microsoft.com/office/powerpoint/2010/main" val="2875126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Device Explorer</a:t>
            </a:r>
          </a:p>
        </p:txBody>
      </p:sp>
      <p:sp>
        <p:nvSpPr>
          <p:cNvPr id="3" name="Text Placeholder 2"/>
          <p:cNvSpPr>
            <a:spLocks noGrp="1"/>
          </p:cNvSpPr>
          <p:nvPr>
            <p:ph idx="1"/>
          </p:nvPr>
        </p:nvSpPr>
        <p:spPr>
          <a:xfrm>
            <a:off x="838203" y="1825627"/>
            <a:ext cx="5392116" cy="4351336"/>
          </a:xfrm>
        </p:spPr>
        <p:txBody>
          <a:bodyPr/>
          <a:lstStyle/>
          <a:p>
            <a:r>
              <a:rPr lang="en-GB" dirty="0"/>
              <a:t>The device explorer provides device management and testing</a:t>
            </a:r>
          </a:p>
          <a:p>
            <a:r>
              <a:rPr lang="en-GB" dirty="0"/>
              <a:t>We can view messages from connected clients and send messages to them as well</a:t>
            </a:r>
          </a:p>
          <a:p>
            <a:r>
              <a:rPr lang="en-GB" dirty="0"/>
              <a:t>This is not the only way to provision devices</a:t>
            </a:r>
          </a:p>
          <a:p>
            <a:r>
              <a:rPr lang="en-GB" dirty="0"/>
              <a:t>There is also an </a:t>
            </a:r>
            <a:r>
              <a:rPr lang="en-GB" dirty="0" err="1"/>
              <a:t>api</a:t>
            </a:r>
            <a:r>
              <a:rPr lang="en-GB" dirty="0"/>
              <a:t> you can use to build a workflow if you have lots of devices </a:t>
            </a:r>
          </a:p>
        </p:txBody>
      </p:sp>
      <p:pic>
        <p:nvPicPr>
          <p:cNvPr id="5" name="Picture 4"/>
          <p:cNvPicPr>
            <a:picLocks noChangeAspect="1"/>
          </p:cNvPicPr>
          <p:nvPr/>
        </p:nvPicPr>
        <p:blipFill>
          <a:blip r:embed="rId2"/>
          <a:stretch>
            <a:fillRect/>
          </a:stretch>
        </p:blipFill>
        <p:spPr>
          <a:xfrm>
            <a:off x="6688815" y="1316334"/>
            <a:ext cx="4381668" cy="4460617"/>
          </a:xfrm>
          <a:prstGeom prst="rect">
            <a:avLst/>
          </a:prstGeom>
        </p:spPr>
      </p:pic>
    </p:spTree>
    <p:extLst>
      <p:ext uri="{BB962C8B-B14F-4D97-AF65-F5344CB8AC3E}">
        <p14:creationId xmlns:p14="http://schemas.microsoft.com/office/powerpoint/2010/main" val="282752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Demo 1: Sending messages to the robot</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86013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Overview</a:t>
            </a:r>
          </a:p>
        </p:txBody>
      </p:sp>
      <p:sp>
        <p:nvSpPr>
          <p:cNvPr id="6" name="Text Placeholder 5"/>
          <p:cNvSpPr>
            <a:spLocks noGrp="1"/>
          </p:cNvSpPr>
          <p:nvPr>
            <p:ph idx="1"/>
          </p:nvPr>
        </p:nvSpPr>
        <p:spPr/>
        <p:txBody>
          <a:bodyPr>
            <a:normAutofit lnSpcReduction="10000"/>
          </a:bodyPr>
          <a:lstStyle/>
          <a:p>
            <a:r>
              <a:rPr lang="en-US" dirty="0"/>
              <a:t>Creating a robot – </a:t>
            </a:r>
            <a:r>
              <a:rPr lang="en-US" dirty="0" err="1"/>
              <a:t>HullPixelbot</a:t>
            </a:r>
            <a:endParaRPr lang="en-US" dirty="0"/>
          </a:p>
          <a:p>
            <a:pPr lvl="1"/>
            <a:r>
              <a:rPr lang="en-US" dirty="0"/>
              <a:t>Robots and processors</a:t>
            </a:r>
          </a:p>
          <a:p>
            <a:r>
              <a:rPr lang="en-US" dirty="0"/>
              <a:t>Connecting a robot – Azure </a:t>
            </a:r>
            <a:r>
              <a:rPr lang="en-US" dirty="0" err="1"/>
              <a:t>IoT</a:t>
            </a:r>
            <a:r>
              <a:rPr lang="en-US" dirty="0"/>
              <a:t> Hub and MQTT</a:t>
            </a:r>
          </a:p>
          <a:p>
            <a:pPr lvl="1"/>
            <a:r>
              <a:rPr lang="en-US" dirty="0"/>
              <a:t>Embedded devices and the Azure </a:t>
            </a:r>
            <a:r>
              <a:rPr lang="en-US" dirty="0" err="1"/>
              <a:t>IoT</a:t>
            </a:r>
            <a:r>
              <a:rPr lang="en-US" dirty="0"/>
              <a:t> Hub</a:t>
            </a:r>
          </a:p>
          <a:p>
            <a:pPr lvl="1"/>
            <a:r>
              <a:rPr lang="en-US" dirty="0"/>
              <a:t>Message Queue Telemetry Transport (MQTT) and embedded devices</a:t>
            </a:r>
          </a:p>
          <a:p>
            <a:pPr lvl="1"/>
            <a:r>
              <a:rPr lang="en-US" dirty="0"/>
              <a:t>Sending messages using MQTT</a:t>
            </a:r>
          </a:p>
          <a:p>
            <a:r>
              <a:rPr lang="en-US" dirty="0"/>
              <a:t>Creating a bot – </a:t>
            </a:r>
            <a:r>
              <a:rPr lang="en-US" dirty="0" err="1"/>
              <a:t>HullPixebotBot</a:t>
            </a:r>
            <a:endParaRPr lang="en-US" dirty="0"/>
          </a:p>
          <a:p>
            <a:pPr lvl="1"/>
            <a:r>
              <a:rPr lang="en-US" dirty="0"/>
              <a:t>A bit about bots</a:t>
            </a:r>
          </a:p>
          <a:p>
            <a:pPr lvl="1"/>
            <a:r>
              <a:rPr lang="en-US" dirty="0"/>
              <a:t>How to use the Microsoft bot framework </a:t>
            </a:r>
          </a:p>
          <a:p>
            <a:r>
              <a:rPr lang="en-US" dirty="0"/>
              <a:t>Robot Racing with a Chatbot</a:t>
            </a:r>
          </a:p>
        </p:txBody>
      </p:sp>
    </p:spTree>
    <p:extLst>
      <p:ext uri="{BB962C8B-B14F-4D97-AF65-F5344CB8AC3E}">
        <p14:creationId xmlns:p14="http://schemas.microsoft.com/office/powerpoint/2010/main" val="3738254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have we got?</a:t>
            </a:r>
          </a:p>
        </p:txBody>
      </p:sp>
      <p:sp>
        <p:nvSpPr>
          <p:cNvPr id="5" name="Content Placeholder 4"/>
          <p:cNvSpPr>
            <a:spLocks noGrp="1"/>
          </p:cNvSpPr>
          <p:nvPr>
            <p:ph idx="1"/>
          </p:nvPr>
        </p:nvSpPr>
        <p:spPr/>
        <p:txBody>
          <a:bodyPr/>
          <a:lstStyle/>
          <a:p>
            <a:r>
              <a:rPr lang="en-GB" dirty="0"/>
              <a:t>We are half way there:</a:t>
            </a:r>
          </a:p>
          <a:p>
            <a:pPr lvl="1"/>
            <a:r>
              <a:rPr lang="en-GB" dirty="0"/>
              <a:t>We have a cheap robot that we can connect to the cloud</a:t>
            </a:r>
          </a:p>
          <a:p>
            <a:pPr lvl="1"/>
            <a:r>
              <a:rPr lang="en-GB" dirty="0"/>
              <a:t>We have secure endpoints that we can control using MQTT</a:t>
            </a:r>
          </a:p>
          <a:p>
            <a:pPr lvl="1"/>
            <a:r>
              <a:rPr lang="en-GB" dirty="0"/>
              <a:t>This can be the basis of a very cheap set of connected endpoints</a:t>
            </a:r>
          </a:p>
          <a:p>
            <a:r>
              <a:rPr lang="en-GB" dirty="0"/>
              <a:t>Now we need to add the chatbot input</a:t>
            </a:r>
          </a:p>
          <a:p>
            <a:pPr lvl="1"/>
            <a:endParaRPr lang="en-GB" dirty="0"/>
          </a:p>
        </p:txBody>
      </p:sp>
    </p:spTree>
    <p:extLst>
      <p:ext uri="{BB962C8B-B14F-4D97-AF65-F5344CB8AC3E}">
        <p14:creationId xmlns:p14="http://schemas.microsoft.com/office/powerpoint/2010/main" val="1311447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chatbot or “bot”?</a:t>
            </a:r>
          </a:p>
        </p:txBody>
      </p:sp>
      <p:sp>
        <p:nvSpPr>
          <p:cNvPr id="3" name="Text Placeholder 2"/>
          <p:cNvSpPr>
            <a:spLocks noGrp="1"/>
          </p:cNvSpPr>
          <p:nvPr>
            <p:ph idx="1"/>
          </p:nvPr>
        </p:nvSpPr>
        <p:spPr/>
        <p:txBody>
          <a:bodyPr>
            <a:normAutofit fontScale="92500" lnSpcReduction="20000"/>
          </a:bodyPr>
          <a:lstStyle/>
          <a:p>
            <a:r>
              <a:rPr lang="en-GB" dirty="0"/>
              <a:t>Bots are best as dumb devices</a:t>
            </a:r>
          </a:p>
          <a:p>
            <a:pPr lvl="1"/>
            <a:r>
              <a:rPr lang="en-GB" dirty="0"/>
              <a:t>We don’t have humanoid robots helping us do the housework, but we do have washing machines and vacuum cleaners. These are robots that have been specifically designed to perform a simple task</a:t>
            </a:r>
          </a:p>
          <a:p>
            <a:pPr lvl="1"/>
            <a:r>
              <a:rPr lang="en-GB" dirty="0"/>
              <a:t>The same is true when we think about bots. Don’t consider them as “your plastic pal who’s fun to be with”. Think of them as something that you can use to book a flight, reserve a game or ask about the weather. </a:t>
            </a:r>
          </a:p>
          <a:p>
            <a:r>
              <a:rPr lang="en-GB" dirty="0"/>
              <a:t>Bots can have buttons</a:t>
            </a:r>
          </a:p>
          <a:p>
            <a:pPr lvl="1"/>
            <a:r>
              <a:rPr lang="en-GB" dirty="0"/>
              <a:t>Don’t think of a bot as something that only uses natural language. A lot of the time users aren’t going to want the overhead of typing “I’d like to reserve a game please”. They’d much rather just press a button labelled “Reserve”</a:t>
            </a:r>
          </a:p>
          <a:p>
            <a:r>
              <a:rPr lang="en-GB" dirty="0"/>
              <a:t>Bots must be helpful rather than human</a:t>
            </a:r>
          </a:p>
          <a:p>
            <a:pPr lvl="1"/>
            <a:r>
              <a:rPr lang="en-GB" dirty="0"/>
              <a:t>A bit of humanity is a good idea, but it is much more useful if the bot can respond in a helpful way when it fails to understand what is going on</a:t>
            </a:r>
          </a:p>
        </p:txBody>
      </p:sp>
    </p:spTree>
    <p:extLst>
      <p:ext uri="{BB962C8B-B14F-4D97-AF65-F5344CB8AC3E}">
        <p14:creationId xmlns:p14="http://schemas.microsoft.com/office/powerpoint/2010/main" val="1913830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bots</a:t>
            </a:r>
          </a:p>
        </p:txBody>
      </p:sp>
      <p:sp>
        <p:nvSpPr>
          <p:cNvPr id="3" name="Text Placeholder 2"/>
          <p:cNvSpPr>
            <a:spLocks noGrp="1"/>
          </p:cNvSpPr>
          <p:nvPr>
            <p:ph idx="1"/>
          </p:nvPr>
        </p:nvSpPr>
        <p:spPr/>
        <p:txBody>
          <a:bodyPr>
            <a:normAutofit fontScale="85000" lnSpcReduction="20000"/>
          </a:bodyPr>
          <a:lstStyle/>
          <a:p>
            <a:r>
              <a:rPr lang="en-GB" dirty="0"/>
              <a:t>A bot as a data processor</a:t>
            </a:r>
          </a:p>
          <a:p>
            <a:pPr lvl="1"/>
            <a:r>
              <a:rPr lang="en-GB" dirty="0"/>
              <a:t>In its simplest form a bot is takes something in, does something with it, and then produces an output </a:t>
            </a:r>
          </a:p>
          <a:p>
            <a:pPr lvl="1"/>
            <a:r>
              <a:rPr lang="en-GB" dirty="0"/>
              <a:t>This is a classic model of a computer. When we look at the bot framework in a minute we’ll see something that lets us take something and push back a reply</a:t>
            </a:r>
          </a:p>
          <a:p>
            <a:r>
              <a:rPr lang="en-GB" dirty="0"/>
              <a:t>Bots and Wizards</a:t>
            </a:r>
          </a:p>
          <a:p>
            <a:pPr lvl="1"/>
            <a:r>
              <a:rPr lang="en-GB" dirty="0"/>
              <a:t>A good way to regard a bot is as a wizard that guides the user through a process. When you are booking a haircut or changing your password you don’t want conversation, just a particular outcome. Considering it this way and recognising the importance of context will make for great bots.</a:t>
            </a:r>
          </a:p>
          <a:p>
            <a:r>
              <a:rPr lang="en-GB" dirty="0"/>
              <a:t>You don’t need to understand natural language</a:t>
            </a:r>
          </a:p>
          <a:p>
            <a:pPr lvl="1"/>
            <a:r>
              <a:rPr lang="en-GB" dirty="0"/>
              <a:t>You can get a long way with Regular Expressions or just simple text analysis. </a:t>
            </a:r>
          </a:p>
          <a:p>
            <a:r>
              <a:rPr lang="en-GB" dirty="0"/>
              <a:t>Context is key</a:t>
            </a:r>
          </a:p>
          <a:p>
            <a:pPr lvl="1"/>
            <a:r>
              <a:rPr lang="en-GB" dirty="0"/>
              <a:t>A crucial way to improve your bot is to have it maintain context during the conversation. So that when the user says “it” meaning “the book I’m buying” you can respond sensibly.</a:t>
            </a:r>
          </a:p>
        </p:txBody>
      </p:sp>
    </p:spTree>
    <p:extLst>
      <p:ext uri="{BB962C8B-B14F-4D97-AF65-F5344CB8AC3E}">
        <p14:creationId xmlns:p14="http://schemas.microsoft.com/office/powerpoint/2010/main" val="627751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Clever Bots</a:t>
            </a:r>
          </a:p>
        </p:txBody>
      </p:sp>
      <p:sp>
        <p:nvSpPr>
          <p:cNvPr id="3" name="Text Placeholder 2"/>
          <p:cNvSpPr>
            <a:spLocks noGrp="1"/>
          </p:cNvSpPr>
          <p:nvPr>
            <p:ph idx="1"/>
          </p:nvPr>
        </p:nvSpPr>
        <p:spPr/>
        <p:txBody>
          <a:bodyPr/>
          <a:lstStyle/>
          <a:p>
            <a:r>
              <a:rPr lang="en-GB" dirty="0"/>
              <a:t>You can make clever bots with LUIS</a:t>
            </a:r>
          </a:p>
          <a:p>
            <a:pPr lvl="1"/>
            <a:r>
              <a:rPr lang="en-GB" dirty="0"/>
              <a:t>The LUIS (Language Understanding Intelligent Service) can be used to improve how well your bot understands natural language</a:t>
            </a:r>
          </a:p>
          <a:p>
            <a:pPr lvl="1"/>
            <a:r>
              <a:rPr lang="en-GB" dirty="0"/>
              <a:t>It adds voice control</a:t>
            </a:r>
          </a:p>
          <a:p>
            <a:pPr lvl="1"/>
            <a:r>
              <a:rPr lang="en-GB" dirty="0"/>
              <a:t>You can train LUIS to work in your particular context</a:t>
            </a:r>
          </a:p>
          <a:p>
            <a:r>
              <a:rPr lang="en-GB" dirty="0"/>
              <a:t>You can make bots that have empathy with their users</a:t>
            </a:r>
          </a:p>
          <a:p>
            <a:pPr lvl="1"/>
            <a:r>
              <a:rPr lang="en-GB" dirty="0"/>
              <a:t>There are even tools that let your bot determine how happy your user is – so that you can automatically escalate a conversation</a:t>
            </a:r>
          </a:p>
          <a:p>
            <a:pPr lvl="1"/>
            <a:r>
              <a:rPr lang="en-GB" dirty="0"/>
              <a:t>We’re not going to do anything like that though, we are just going to take in text, do something with it and then send back a response</a:t>
            </a:r>
          </a:p>
          <a:p>
            <a:endParaRPr lang="en-GB" dirty="0"/>
          </a:p>
        </p:txBody>
      </p:sp>
    </p:spTree>
    <p:extLst>
      <p:ext uri="{BB962C8B-B14F-4D97-AF65-F5344CB8AC3E}">
        <p14:creationId xmlns:p14="http://schemas.microsoft.com/office/powerpoint/2010/main" val="359251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101444" y="1166030"/>
            <a:ext cx="476226" cy="971127"/>
          </a:xfrm>
          <a:prstGeom prst="rect">
            <a:avLst/>
          </a:prstGeom>
        </p:spPr>
      </p:pic>
      <p:sp>
        <p:nvSpPr>
          <p:cNvPr id="2" name="Title 1"/>
          <p:cNvSpPr>
            <a:spLocks noGrp="1"/>
          </p:cNvSpPr>
          <p:nvPr>
            <p:ph type="title"/>
          </p:nvPr>
        </p:nvSpPr>
        <p:spPr/>
        <p:txBody>
          <a:bodyPr/>
          <a:lstStyle/>
          <a:p>
            <a:r>
              <a:rPr lang="en-GB" dirty="0"/>
              <a:t>Microsoft bot framework architecture</a:t>
            </a:r>
          </a:p>
        </p:txBody>
      </p:sp>
      <p:sp>
        <p:nvSpPr>
          <p:cNvPr id="3" name="Text Placeholder 2"/>
          <p:cNvSpPr>
            <a:spLocks noGrp="1"/>
          </p:cNvSpPr>
          <p:nvPr>
            <p:ph idx="1"/>
          </p:nvPr>
        </p:nvSpPr>
        <p:spPr>
          <a:xfrm>
            <a:off x="838203" y="3755463"/>
            <a:ext cx="9140383" cy="2421500"/>
          </a:xfrm>
        </p:spPr>
        <p:txBody>
          <a:bodyPr/>
          <a:lstStyle/>
          <a:p>
            <a:r>
              <a:rPr lang="en-GB" dirty="0"/>
              <a:t>The Bot connector provides the glue</a:t>
            </a:r>
          </a:p>
          <a:p>
            <a:pPr lvl="1"/>
            <a:r>
              <a:rPr lang="en-GB" dirty="0"/>
              <a:t>Your bot sits behind a </a:t>
            </a:r>
            <a:r>
              <a:rPr lang="en-GB" dirty="0" err="1"/>
              <a:t>url</a:t>
            </a:r>
            <a:r>
              <a:rPr lang="en-GB" dirty="0"/>
              <a:t> and talks to the bot services </a:t>
            </a:r>
          </a:p>
          <a:p>
            <a:pPr lvl="1"/>
            <a:r>
              <a:rPr lang="en-GB" dirty="0"/>
              <a:t>The services then connect to a range of different connection technologies to provide the required interaction</a:t>
            </a:r>
          </a:p>
          <a:p>
            <a:pPr lvl="1"/>
            <a:r>
              <a:rPr lang="en-GB" dirty="0"/>
              <a:t>The connector manages the conversion of the conversation type to the channels</a:t>
            </a:r>
          </a:p>
        </p:txBody>
      </p:sp>
      <p:sp>
        <p:nvSpPr>
          <p:cNvPr id="4" name="Rectangle 3"/>
          <p:cNvSpPr/>
          <p:nvPr/>
        </p:nvSpPr>
        <p:spPr bwMode="auto">
          <a:xfrm>
            <a:off x="942750" y="1875966"/>
            <a:ext cx="1694219" cy="14118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GB" sz="2353" dirty="0">
                <a:gradFill>
                  <a:gsLst>
                    <a:gs pos="0">
                      <a:srgbClr val="FFFFFF"/>
                    </a:gs>
                    <a:gs pos="100000">
                      <a:srgbClr val="FFFFFF"/>
                    </a:gs>
                  </a:gsLst>
                  <a:lin ang="5400000" scaled="0"/>
                </a:gradFill>
                <a:ea typeface="Segoe UI" pitchFamily="34" charset="0"/>
                <a:cs typeface="Segoe UI" pitchFamily="34" charset="0"/>
              </a:rPr>
              <a:t>Your bot’s web service</a:t>
            </a:r>
          </a:p>
        </p:txBody>
      </p:sp>
      <p:sp>
        <p:nvSpPr>
          <p:cNvPr id="5" name="Rectangle 4"/>
          <p:cNvSpPr/>
          <p:nvPr/>
        </p:nvSpPr>
        <p:spPr bwMode="auto">
          <a:xfrm>
            <a:off x="4401780" y="1593596"/>
            <a:ext cx="3670809" cy="19765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GB" sz="2353" dirty="0">
                <a:gradFill>
                  <a:gsLst>
                    <a:gs pos="0">
                      <a:srgbClr val="FFFFFF"/>
                    </a:gs>
                    <a:gs pos="100000">
                      <a:srgbClr val="FFFFFF"/>
                    </a:gs>
                  </a:gsLst>
                  <a:lin ang="5400000" scaled="0"/>
                </a:gradFill>
                <a:ea typeface="Segoe UI" pitchFamily="34" charset="0"/>
                <a:cs typeface="Segoe UI" pitchFamily="34" charset="0"/>
              </a:rPr>
              <a:t>Bot connector</a:t>
            </a:r>
          </a:p>
        </p:txBody>
      </p:sp>
      <p:pic>
        <p:nvPicPr>
          <p:cNvPr id="7" name="Picture 6"/>
          <p:cNvPicPr>
            <a:picLocks noChangeAspect="1"/>
          </p:cNvPicPr>
          <p:nvPr/>
        </p:nvPicPr>
        <p:blipFill>
          <a:blip r:embed="rId3"/>
          <a:stretch>
            <a:fillRect/>
          </a:stretch>
        </p:blipFill>
        <p:spPr>
          <a:xfrm>
            <a:off x="10119772" y="2061755"/>
            <a:ext cx="457550" cy="3585699"/>
          </a:xfrm>
          <a:prstGeom prst="rect">
            <a:avLst/>
          </a:prstGeom>
        </p:spPr>
      </p:pic>
      <p:sp>
        <p:nvSpPr>
          <p:cNvPr id="9" name="Arrow: Left-Right 8"/>
          <p:cNvSpPr/>
          <p:nvPr/>
        </p:nvSpPr>
        <p:spPr bwMode="auto">
          <a:xfrm>
            <a:off x="2923252" y="2344338"/>
            <a:ext cx="1192245" cy="475105"/>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Arrow: Left-Right 9"/>
          <p:cNvSpPr/>
          <p:nvPr/>
        </p:nvSpPr>
        <p:spPr bwMode="auto">
          <a:xfrm>
            <a:off x="8356547" y="2344338"/>
            <a:ext cx="1622039" cy="475105"/>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4045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 Options</a:t>
            </a:r>
          </a:p>
        </p:txBody>
      </p:sp>
      <p:sp>
        <p:nvSpPr>
          <p:cNvPr id="3" name="Text Placeholder 2"/>
          <p:cNvSpPr>
            <a:spLocks noGrp="1"/>
          </p:cNvSpPr>
          <p:nvPr>
            <p:ph idx="1"/>
          </p:nvPr>
        </p:nvSpPr>
        <p:spPr/>
        <p:txBody>
          <a:bodyPr/>
          <a:lstStyle/>
          <a:p>
            <a:r>
              <a:rPr lang="en-GB" dirty="0"/>
              <a:t>C# and .NET</a:t>
            </a:r>
          </a:p>
          <a:p>
            <a:pPr lvl="1"/>
            <a:r>
              <a:rPr lang="en-GB" dirty="0"/>
              <a:t>Write C# applications that look a lot like asp pages</a:t>
            </a:r>
          </a:p>
          <a:p>
            <a:r>
              <a:rPr lang="en-GB" dirty="0"/>
              <a:t>JavaScript and Node</a:t>
            </a:r>
          </a:p>
          <a:p>
            <a:pPr lvl="1"/>
            <a:r>
              <a:rPr lang="en-GB" dirty="0"/>
              <a:t>Embed in web page using JavaScript and Node</a:t>
            </a:r>
          </a:p>
          <a:p>
            <a:r>
              <a:rPr lang="en-GB" dirty="0"/>
              <a:t>REST API</a:t>
            </a:r>
          </a:p>
          <a:p>
            <a:pPr lvl="1"/>
            <a:r>
              <a:rPr lang="en-GB" dirty="0"/>
              <a:t>Create restful calls from any device that you fancy</a:t>
            </a:r>
          </a:p>
          <a:p>
            <a:r>
              <a:rPr lang="en-GB" dirty="0"/>
              <a:t>Getting Started</a:t>
            </a:r>
          </a:p>
          <a:p>
            <a:pPr lvl="1"/>
            <a:r>
              <a:rPr lang="en-GB" dirty="0"/>
              <a:t>https://dev.botframework.com/</a:t>
            </a:r>
          </a:p>
          <a:p>
            <a:pPr lvl="1"/>
            <a:r>
              <a:rPr lang="en-GB" dirty="0"/>
              <a:t>https://docs.botframework.com/en-us/csharp/builder/sdkreference/gettingstarted.html</a:t>
            </a:r>
          </a:p>
        </p:txBody>
      </p:sp>
    </p:spTree>
    <p:extLst>
      <p:ext uri="{BB962C8B-B14F-4D97-AF65-F5344CB8AC3E}">
        <p14:creationId xmlns:p14="http://schemas.microsoft.com/office/powerpoint/2010/main" val="1221500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 Options</a:t>
            </a:r>
          </a:p>
        </p:txBody>
      </p:sp>
      <p:sp>
        <p:nvSpPr>
          <p:cNvPr id="3" name="Text Placeholder 2"/>
          <p:cNvSpPr>
            <a:spLocks noGrp="1"/>
          </p:cNvSpPr>
          <p:nvPr>
            <p:ph idx="1"/>
          </p:nvPr>
        </p:nvSpPr>
        <p:spPr/>
        <p:txBody>
          <a:bodyPr/>
          <a:lstStyle/>
          <a:p>
            <a:r>
              <a:rPr lang="en-GB" dirty="0"/>
              <a:t>C# and .NET</a:t>
            </a:r>
          </a:p>
          <a:p>
            <a:pPr lvl="1"/>
            <a:r>
              <a:rPr lang="en-GB" dirty="0"/>
              <a:t>Write C# applications that look a lot like asp pages (what we are going to do)</a:t>
            </a:r>
          </a:p>
          <a:p>
            <a:r>
              <a:rPr lang="en-GB" dirty="0"/>
              <a:t>JavaScript and Node</a:t>
            </a:r>
          </a:p>
          <a:p>
            <a:pPr lvl="1"/>
            <a:r>
              <a:rPr lang="en-GB" dirty="0"/>
              <a:t>Embed in web page using JavaScript and Node</a:t>
            </a:r>
          </a:p>
          <a:p>
            <a:r>
              <a:rPr lang="en-GB" dirty="0"/>
              <a:t>REST API</a:t>
            </a:r>
          </a:p>
          <a:p>
            <a:pPr lvl="1"/>
            <a:r>
              <a:rPr lang="en-GB" dirty="0"/>
              <a:t>Create restful calls from any device that you fancy</a:t>
            </a:r>
          </a:p>
          <a:p>
            <a:r>
              <a:rPr lang="en-GB" dirty="0"/>
              <a:t>Getting Started</a:t>
            </a:r>
          </a:p>
          <a:p>
            <a:pPr lvl="1"/>
            <a:r>
              <a:rPr lang="en-GB" dirty="0"/>
              <a:t>https://dev.botframework.com/</a:t>
            </a:r>
          </a:p>
          <a:p>
            <a:pPr lvl="1"/>
            <a:r>
              <a:rPr lang="en-GB" dirty="0"/>
              <a:t>https://docs.botframework.com/en-us/csharp/builder/sdkreference/gettingstarted.html</a:t>
            </a:r>
          </a:p>
        </p:txBody>
      </p:sp>
    </p:spTree>
    <p:extLst>
      <p:ext uri="{BB962C8B-B14F-4D97-AF65-F5344CB8AC3E}">
        <p14:creationId xmlns:p14="http://schemas.microsoft.com/office/powerpoint/2010/main" val="689831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Creation overview</a:t>
            </a:r>
          </a:p>
        </p:txBody>
      </p:sp>
      <p:sp>
        <p:nvSpPr>
          <p:cNvPr id="3" name="Text Placeholder 2"/>
          <p:cNvSpPr>
            <a:spLocks noGrp="1"/>
          </p:cNvSpPr>
          <p:nvPr>
            <p:ph idx="1"/>
          </p:nvPr>
        </p:nvSpPr>
        <p:spPr/>
        <p:txBody>
          <a:bodyPr/>
          <a:lstStyle/>
          <a:p>
            <a:pPr marL="728314" indent="-728314">
              <a:buFont typeface="+mj-lt"/>
              <a:buAutoNum type="arabicPeriod"/>
            </a:pPr>
            <a:r>
              <a:rPr lang="en-GB" dirty="0"/>
              <a:t>Create the Visual Studio project</a:t>
            </a:r>
          </a:p>
          <a:p>
            <a:pPr marL="728314" indent="-728314">
              <a:buFont typeface="+mj-lt"/>
              <a:buAutoNum type="arabicPeriod"/>
            </a:pPr>
            <a:r>
              <a:rPr lang="en-GB" dirty="0"/>
              <a:t>Register the bot with the Bot Framework</a:t>
            </a:r>
          </a:p>
          <a:p>
            <a:pPr marL="728314" indent="-728314">
              <a:buFont typeface="+mj-lt"/>
              <a:buAutoNum type="arabicPeriod"/>
            </a:pPr>
            <a:r>
              <a:rPr lang="en-GB" dirty="0"/>
              <a:t>Write your code with the Bot Emulator</a:t>
            </a:r>
          </a:p>
          <a:p>
            <a:pPr marL="728314" indent="-728314">
              <a:buFont typeface="+mj-lt"/>
              <a:buAutoNum type="arabicPeriod"/>
            </a:pPr>
            <a:r>
              <a:rPr lang="en-GB" dirty="0"/>
              <a:t>Deploy the bot code to the cloud</a:t>
            </a:r>
          </a:p>
          <a:p>
            <a:pPr marL="728314" indent="-728314">
              <a:buFont typeface="+mj-lt"/>
              <a:buAutoNum type="arabicPeriod"/>
            </a:pPr>
            <a:r>
              <a:rPr lang="en-GB" dirty="0"/>
              <a:t>Publish the bot with the selected channels</a:t>
            </a:r>
          </a:p>
          <a:p>
            <a:pPr marL="728314" indent="-728314">
              <a:buFont typeface="+mj-lt"/>
              <a:buAutoNum type="arabicPeriod"/>
            </a:pPr>
            <a:r>
              <a:rPr lang="en-GB" dirty="0"/>
              <a:t>Use the bot</a:t>
            </a:r>
          </a:p>
          <a:p>
            <a:pPr marL="728314" indent="-728314">
              <a:buFont typeface="+mj-lt"/>
              <a:buAutoNum type="arabicPeriod"/>
            </a:pPr>
            <a:endParaRPr lang="en-GB" dirty="0"/>
          </a:p>
        </p:txBody>
      </p:sp>
    </p:spTree>
    <p:extLst>
      <p:ext uri="{BB962C8B-B14F-4D97-AF65-F5344CB8AC3E}">
        <p14:creationId xmlns:p14="http://schemas.microsoft.com/office/powerpoint/2010/main" val="1185808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 beginnings</a:t>
            </a:r>
          </a:p>
        </p:txBody>
      </p:sp>
      <p:sp>
        <p:nvSpPr>
          <p:cNvPr id="3" name="Text Placeholder 2"/>
          <p:cNvSpPr>
            <a:spLocks noGrp="1"/>
          </p:cNvSpPr>
          <p:nvPr>
            <p:ph idx="1"/>
          </p:nvPr>
        </p:nvSpPr>
        <p:spPr/>
        <p:txBody>
          <a:bodyPr/>
          <a:lstStyle/>
          <a:p>
            <a:r>
              <a:rPr lang="en-GB" dirty="0"/>
              <a:t>You can build a bot as raw code</a:t>
            </a:r>
          </a:p>
          <a:p>
            <a:r>
              <a:rPr lang="en-GB" dirty="0"/>
              <a:t>You can use </a:t>
            </a:r>
            <a:r>
              <a:rPr lang="en-GB" dirty="0" err="1"/>
              <a:t>FormFlow</a:t>
            </a:r>
            <a:r>
              <a:rPr lang="en-GB" dirty="0"/>
              <a:t> to build a dialog </a:t>
            </a:r>
          </a:p>
          <a:p>
            <a:r>
              <a:rPr lang="en-GB" dirty="0"/>
              <a:t>Bots can be text based, but your conversation can include images, dialogs and automatically call out to other services as required</a:t>
            </a:r>
          </a:p>
          <a:p>
            <a:pPr lvl="1"/>
            <a:r>
              <a:rPr lang="en-GB" dirty="0"/>
              <a:t>Perhaps make a Skype call to a real person if the bot can’t handle the request</a:t>
            </a:r>
          </a:p>
        </p:txBody>
      </p:sp>
    </p:spTree>
    <p:extLst>
      <p:ext uri="{BB962C8B-B14F-4D97-AF65-F5344CB8AC3E}">
        <p14:creationId xmlns:p14="http://schemas.microsoft.com/office/powerpoint/2010/main" val="1167842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Create Visual Studio Project</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96951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Begin to Code with C#</a:t>
            </a:r>
          </a:p>
        </p:txBody>
      </p:sp>
      <p:pic>
        <p:nvPicPr>
          <p:cNvPr id="4" name="Content Placeholder 3"/>
          <p:cNvPicPr>
            <a:picLocks noGrp="1" noChangeAspect="1"/>
          </p:cNvPicPr>
          <p:nvPr>
            <p:ph idx="1"/>
          </p:nvPr>
        </p:nvPicPr>
        <p:blipFill>
          <a:blip r:embed="rId2"/>
          <a:stretch>
            <a:fillRect/>
          </a:stretch>
        </p:blipFill>
        <p:spPr>
          <a:xfrm>
            <a:off x="1206399" y="1313897"/>
            <a:ext cx="9779202" cy="4351338"/>
          </a:xfrm>
          <a:prstGeom prst="rect">
            <a:avLst/>
          </a:prstGeom>
        </p:spPr>
      </p:pic>
    </p:spTree>
    <p:extLst>
      <p:ext uri="{BB962C8B-B14F-4D97-AF65-F5344CB8AC3E}">
        <p14:creationId xmlns:p14="http://schemas.microsoft.com/office/powerpoint/2010/main" val="2197134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Bot Template</a:t>
            </a:r>
          </a:p>
        </p:txBody>
      </p:sp>
      <p:sp>
        <p:nvSpPr>
          <p:cNvPr id="3" name="Text Placeholder 2"/>
          <p:cNvSpPr>
            <a:spLocks noGrp="1"/>
          </p:cNvSpPr>
          <p:nvPr>
            <p:ph idx="1"/>
          </p:nvPr>
        </p:nvSpPr>
        <p:spPr>
          <a:xfrm>
            <a:off x="838204" y="1825627"/>
            <a:ext cx="6426970" cy="4351336"/>
          </a:xfrm>
        </p:spPr>
        <p:txBody>
          <a:bodyPr/>
          <a:lstStyle/>
          <a:p>
            <a:r>
              <a:rPr lang="en-GB" dirty="0"/>
              <a:t>Download the framework</a:t>
            </a:r>
          </a:p>
          <a:p>
            <a:pPr lvl="1"/>
            <a:r>
              <a:rPr lang="en-GB" dirty="0"/>
              <a:t>Use Visual Studio 2015 (works with community edition)</a:t>
            </a:r>
          </a:p>
          <a:p>
            <a:pPr lvl="1"/>
            <a:r>
              <a:rPr lang="en-GB" dirty="0"/>
              <a:t>Delivered in the form of a project template</a:t>
            </a:r>
          </a:p>
          <a:p>
            <a:pPr lvl="1"/>
            <a:r>
              <a:rPr lang="en-GB" dirty="0"/>
              <a:t>Presently no </a:t>
            </a:r>
            <a:r>
              <a:rPr lang="en-GB" dirty="0" err="1"/>
              <a:t>visx</a:t>
            </a:r>
            <a:r>
              <a:rPr lang="en-GB" dirty="0"/>
              <a:t> installer</a:t>
            </a:r>
          </a:p>
          <a:p>
            <a:pPr lvl="1"/>
            <a:r>
              <a:rPr lang="en-GB" dirty="0"/>
              <a:t>Project template stored on GitHub</a:t>
            </a:r>
          </a:p>
          <a:p>
            <a:pPr lvl="1"/>
            <a:r>
              <a:rPr lang="en-GB" dirty="0"/>
              <a:t>All open source </a:t>
            </a:r>
          </a:p>
          <a:p>
            <a:pPr lvl="1"/>
            <a:r>
              <a:rPr lang="en-GB" dirty="0"/>
              <a:t>Copy to your Visual Studio templates folder: </a:t>
            </a:r>
          </a:p>
          <a:p>
            <a:pPr lvl="2"/>
            <a:r>
              <a:rPr lang="en-GB" dirty="0"/>
              <a:t>\Documents\Visual Studio 2015\Templates\</a:t>
            </a:r>
            <a:r>
              <a:rPr lang="en-GB" dirty="0" err="1"/>
              <a:t>ProjectTemplates</a:t>
            </a:r>
            <a:r>
              <a:rPr lang="en-GB" dirty="0"/>
              <a:t>\Visual C#\</a:t>
            </a:r>
          </a:p>
          <a:p>
            <a:pPr lvl="1"/>
            <a:r>
              <a:rPr lang="en-GB" dirty="0"/>
              <a:t>Make a new C# project from the template</a:t>
            </a:r>
          </a:p>
          <a:p>
            <a:pPr lvl="1"/>
            <a:endParaRPr lang="en-GB" dirty="0"/>
          </a:p>
          <a:p>
            <a:endParaRPr lang="en-GB" dirty="0"/>
          </a:p>
        </p:txBody>
      </p:sp>
      <p:pic>
        <p:nvPicPr>
          <p:cNvPr id="4" name="Picture 3"/>
          <p:cNvPicPr>
            <a:picLocks noChangeAspect="1"/>
          </p:cNvPicPr>
          <p:nvPr/>
        </p:nvPicPr>
        <p:blipFill>
          <a:blip r:embed="rId2"/>
          <a:stretch>
            <a:fillRect/>
          </a:stretch>
        </p:blipFill>
        <p:spPr>
          <a:xfrm>
            <a:off x="7265174" y="1511101"/>
            <a:ext cx="4657088" cy="3231752"/>
          </a:xfrm>
          <a:prstGeom prst="rect">
            <a:avLst/>
          </a:prstGeom>
        </p:spPr>
      </p:pic>
    </p:spTree>
    <p:extLst>
      <p:ext uri="{BB962C8B-B14F-4D97-AF65-F5344CB8AC3E}">
        <p14:creationId xmlns:p14="http://schemas.microsoft.com/office/powerpoint/2010/main" val="3225340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Make a project</a:t>
            </a:r>
          </a:p>
        </p:txBody>
      </p:sp>
      <p:sp>
        <p:nvSpPr>
          <p:cNvPr id="3" name="Text Placeholder 2"/>
          <p:cNvSpPr>
            <a:spLocks noGrp="1"/>
          </p:cNvSpPr>
          <p:nvPr>
            <p:ph idx="1"/>
          </p:nvPr>
        </p:nvSpPr>
        <p:spPr/>
        <p:txBody>
          <a:bodyPr/>
          <a:lstStyle/>
          <a:p>
            <a:r>
              <a:rPr lang="en-GB" dirty="0"/>
              <a:t>A Bot project looks a lot like an ASP page</a:t>
            </a:r>
          </a:p>
          <a:p>
            <a:r>
              <a:rPr lang="en-GB" dirty="0"/>
              <a:t>It provides an endpoint and controllers</a:t>
            </a:r>
          </a:p>
          <a:p>
            <a:r>
              <a:rPr lang="en-GB" dirty="0"/>
              <a:t>Our code runs when the user sends us a post</a:t>
            </a:r>
          </a:p>
        </p:txBody>
      </p:sp>
      <p:pic>
        <p:nvPicPr>
          <p:cNvPr id="5" name="Picture 4"/>
          <p:cNvPicPr>
            <a:picLocks noChangeAspect="1"/>
          </p:cNvPicPr>
          <p:nvPr/>
        </p:nvPicPr>
        <p:blipFill>
          <a:blip r:embed="rId2"/>
          <a:stretch>
            <a:fillRect/>
          </a:stretch>
        </p:blipFill>
        <p:spPr>
          <a:xfrm>
            <a:off x="8675541" y="952374"/>
            <a:ext cx="3249540" cy="4155303"/>
          </a:xfrm>
          <a:prstGeom prst="rect">
            <a:avLst/>
          </a:prstGeom>
        </p:spPr>
      </p:pic>
    </p:spTree>
    <p:extLst>
      <p:ext uri="{BB962C8B-B14F-4D97-AF65-F5344CB8AC3E}">
        <p14:creationId xmlns:p14="http://schemas.microsoft.com/office/powerpoint/2010/main" val="3088927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Register the bot</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887725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Bot</a:t>
            </a:r>
          </a:p>
        </p:txBody>
      </p:sp>
      <p:sp>
        <p:nvSpPr>
          <p:cNvPr id="3" name="Text Placeholder 2"/>
          <p:cNvSpPr>
            <a:spLocks noGrp="1"/>
          </p:cNvSpPr>
          <p:nvPr>
            <p:ph idx="1"/>
          </p:nvPr>
        </p:nvSpPr>
        <p:spPr>
          <a:xfrm>
            <a:off x="560657" y="1323925"/>
            <a:ext cx="5237552" cy="4351336"/>
          </a:xfrm>
        </p:spPr>
        <p:txBody>
          <a:bodyPr/>
          <a:lstStyle/>
          <a:p>
            <a:r>
              <a:rPr lang="en-GB" dirty="0"/>
              <a:t>Eventually we want to publish the bot</a:t>
            </a:r>
          </a:p>
          <a:p>
            <a:pPr lvl="1"/>
            <a:r>
              <a:rPr lang="en-GB" dirty="0"/>
              <a:t>For this it needs an identity in the Bot Framework</a:t>
            </a:r>
          </a:p>
          <a:p>
            <a:pPr lvl="1"/>
            <a:r>
              <a:rPr lang="en-GB" dirty="0"/>
              <a:t>This is a bit like publishing an application</a:t>
            </a:r>
          </a:p>
        </p:txBody>
      </p:sp>
      <p:pic>
        <p:nvPicPr>
          <p:cNvPr id="4" name="Picture 3"/>
          <p:cNvPicPr>
            <a:picLocks noChangeAspect="1"/>
          </p:cNvPicPr>
          <p:nvPr/>
        </p:nvPicPr>
        <p:blipFill>
          <a:blip r:embed="rId2"/>
          <a:stretch>
            <a:fillRect/>
          </a:stretch>
        </p:blipFill>
        <p:spPr>
          <a:xfrm>
            <a:off x="6075755" y="958264"/>
            <a:ext cx="5387521" cy="4859063"/>
          </a:xfrm>
          <a:prstGeom prst="rect">
            <a:avLst/>
          </a:prstGeom>
        </p:spPr>
      </p:pic>
      <p:sp>
        <p:nvSpPr>
          <p:cNvPr id="5" name="Arrow: Right 4"/>
          <p:cNvSpPr/>
          <p:nvPr/>
        </p:nvSpPr>
        <p:spPr bwMode="auto">
          <a:xfrm>
            <a:off x="5319483" y="3499593"/>
            <a:ext cx="959175" cy="47510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2457583" y="3424922"/>
            <a:ext cx="2689055" cy="615516"/>
          </a:xfrm>
          <a:prstGeom prst="rect">
            <a:avLst/>
          </a:prstGeom>
          <a:noFill/>
        </p:spPr>
        <p:txBody>
          <a:bodyPr wrap="none" lIns="179285" tIns="143428" rIns="179285" bIns="143428" rtlCol="0">
            <a:spAutoFit/>
          </a:bodyPr>
          <a:lstStyle/>
          <a:p>
            <a:pPr>
              <a:lnSpc>
                <a:spcPct val="90000"/>
              </a:lnSpc>
              <a:spcAft>
                <a:spcPts val="588"/>
              </a:spcAft>
            </a:pPr>
            <a:r>
              <a:rPr lang="en-GB" sz="2353" dirty="0">
                <a:solidFill>
                  <a:schemeClr val="bg1"/>
                </a:solidFill>
              </a:rPr>
              <a:t>Name for directory</a:t>
            </a:r>
          </a:p>
        </p:txBody>
      </p:sp>
      <p:sp>
        <p:nvSpPr>
          <p:cNvPr id="7" name="Arrow: Right 6"/>
          <p:cNvSpPr/>
          <p:nvPr/>
        </p:nvSpPr>
        <p:spPr bwMode="auto">
          <a:xfrm>
            <a:off x="5319483" y="4134941"/>
            <a:ext cx="959175" cy="47510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457583" y="4060271"/>
            <a:ext cx="2366275" cy="615516"/>
          </a:xfrm>
          <a:prstGeom prst="rect">
            <a:avLst/>
          </a:prstGeom>
          <a:noFill/>
        </p:spPr>
        <p:txBody>
          <a:bodyPr wrap="none" lIns="179285" tIns="143428" rIns="179285" bIns="143428" rtlCol="0">
            <a:spAutoFit/>
          </a:bodyPr>
          <a:lstStyle/>
          <a:p>
            <a:pPr>
              <a:lnSpc>
                <a:spcPct val="90000"/>
              </a:lnSpc>
              <a:spcAft>
                <a:spcPts val="588"/>
              </a:spcAft>
            </a:pPr>
            <a:r>
              <a:rPr lang="en-GB" sz="2353" dirty="0">
                <a:solidFill>
                  <a:schemeClr val="bg1"/>
                </a:solidFill>
              </a:rPr>
              <a:t>Handle for chats</a:t>
            </a:r>
          </a:p>
        </p:txBody>
      </p:sp>
      <p:sp>
        <p:nvSpPr>
          <p:cNvPr id="9" name="Arrow: Right 8"/>
          <p:cNvSpPr/>
          <p:nvPr/>
        </p:nvSpPr>
        <p:spPr bwMode="auto">
          <a:xfrm>
            <a:off x="5318622" y="4780069"/>
            <a:ext cx="959175" cy="47510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2456722" y="4705399"/>
            <a:ext cx="1764956" cy="615516"/>
          </a:xfrm>
          <a:prstGeom prst="rect">
            <a:avLst/>
          </a:prstGeom>
          <a:noFill/>
        </p:spPr>
        <p:txBody>
          <a:bodyPr wrap="none" lIns="179285" tIns="143428" rIns="179285" bIns="143428" rtlCol="0">
            <a:spAutoFit/>
          </a:bodyPr>
          <a:lstStyle/>
          <a:p>
            <a:pPr>
              <a:lnSpc>
                <a:spcPct val="90000"/>
              </a:lnSpc>
              <a:spcAft>
                <a:spcPts val="588"/>
              </a:spcAft>
            </a:pPr>
            <a:r>
              <a:rPr lang="en-GB" sz="2353" dirty="0">
                <a:solidFill>
                  <a:schemeClr val="bg1"/>
                </a:solidFill>
              </a:rPr>
              <a:t>Description</a:t>
            </a:r>
          </a:p>
        </p:txBody>
      </p:sp>
    </p:spTree>
    <p:extLst>
      <p:ext uri="{BB962C8B-B14F-4D97-AF65-F5344CB8AC3E}">
        <p14:creationId xmlns:p14="http://schemas.microsoft.com/office/powerpoint/2010/main" val="858450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086570" y="1161053"/>
            <a:ext cx="6836193" cy="4996398"/>
          </a:xfrm>
          <a:prstGeom prst="rect">
            <a:avLst/>
          </a:prstGeom>
        </p:spPr>
      </p:pic>
      <p:sp>
        <p:nvSpPr>
          <p:cNvPr id="2" name="Title 1"/>
          <p:cNvSpPr>
            <a:spLocks noGrp="1"/>
          </p:cNvSpPr>
          <p:nvPr>
            <p:ph type="title"/>
          </p:nvPr>
        </p:nvSpPr>
        <p:spPr/>
        <p:txBody>
          <a:bodyPr/>
          <a:lstStyle/>
          <a:p>
            <a:r>
              <a:rPr lang="en-GB" dirty="0"/>
              <a:t>Give the details</a:t>
            </a:r>
          </a:p>
        </p:txBody>
      </p:sp>
      <p:sp>
        <p:nvSpPr>
          <p:cNvPr id="3" name="Text Placeholder 2"/>
          <p:cNvSpPr>
            <a:spLocks noGrp="1"/>
          </p:cNvSpPr>
          <p:nvPr>
            <p:ph idx="1"/>
          </p:nvPr>
        </p:nvSpPr>
        <p:spPr>
          <a:xfrm>
            <a:off x="171908" y="1483584"/>
            <a:ext cx="4522639" cy="4351336"/>
          </a:xfrm>
        </p:spPr>
        <p:txBody>
          <a:bodyPr/>
          <a:lstStyle/>
          <a:p>
            <a:pPr lvl="1"/>
            <a:r>
              <a:rPr lang="en-GB" dirty="0"/>
              <a:t>You give the bot an icon and an identity in the system</a:t>
            </a:r>
          </a:p>
          <a:p>
            <a:pPr lvl="1"/>
            <a:r>
              <a:rPr lang="en-GB" dirty="0"/>
              <a:t>You also give it some description text which will appear in the bot directory</a:t>
            </a:r>
          </a:p>
        </p:txBody>
      </p:sp>
      <p:sp>
        <p:nvSpPr>
          <p:cNvPr id="5" name="Arrow: Right 4"/>
          <p:cNvSpPr/>
          <p:nvPr/>
        </p:nvSpPr>
        <p:spPr bwMode="auto">
          <a:xfrm>
            <a:off x="4214960" y="3249525"/>
            <a:ext cx="959175" cy="47510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1353060" y="3174854"/>
            <a:ext cx="2689055" cy="615516"/>
          </a:xfrm>
          <a:prstGeom prst="rect">
            <a:avLst/>
          </a:prstGeom>
          <a:noFill/>
        </p:spPr>
        <p:txBody>
          <a:bodyPr wrap="none" lIns="179285" tIns="143428" rIns="179285" bIns="143428" rtlCol="0">
            <a:spAutoFit/>
          </a:bodyPr>
          <a:lstStyle/>
          <a:p>
            <a:pPr>
              <a:lnSpc>
                <a:spcPct val="90000"/>
              </a:lnSpc>
              <a:spcAft>
                <a:spcPts val="588"/>
              </a:spcAft>
            </a:pPr>
            <a:r>
              <a:rPr lang="en-GB" sz="2353" dirty="0">
                <a:solidFill>
                  <a:schemeClr val="bg1"/>
                </a:solidFill>
              </a:rPr>
              <a:t>Name for directory</a:t>
            </a:r>
          </a:p>
        </p:txBody>
      </p:sp>
      <p:sp>
        <p:nvSpPr>
          <p:cNvPr id="7" name="Arrow: Right 6"/>
          <p:cNvSpPr/>
          <p:nvPr/>
        </p:nvSpPr>
        <p:spPr bwMode="auto">
          <a:xfrm>
            <a:off x="4214960" y="3958600"/>
            <a:ext cx="959175" cy="47510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1353060" y="3883929"/>
            <a:ext cx="2366275" cy="615516"/>
          </a:xfrm>
          <a:prstGeom prst="rect">
            <a:avLst/>
          </a:prstGeom>
          <a:noFill/>
        </p:spPr>
        <p:txBody>
          <a:bodyPr wrap="none" lIns="179285" tIns="143428" rIns="179285" bIns="143428" rtlCol="0">
            <a:spAutoFit/>
          </a:bodyPr>
          <a:lstStyle/>
          <a:p>
            <a:pPr>
              <a:lnSpc>
                <a:spcPct val="90000"/>
              </a:lnSpc>
              <a:spcAft>
                <a:spcPts val="588"/>
              </a:spcAft>
            </a:pPr>
            <a:r>
              <a:rPr lang="en-GB" sz="2353" dirty="0">
                <a:solidFill>
                  <a:schemeClr val="bg1"/>
                </a:solidFill>
              </a:rPr>
              <a:t>Handle for chats</a:t>
            </a:r>
          </a:p>
        </p:txBody>
      </p:sp>
      <p:sp>
        <p:nvSpPr>
          <p:cNvPr id="9" name="Arrow: Right 8"/>
          <p:cNvSpPr/>
          <p:nvPr/>
        </p:nvSpPr>
        <p:spPr bwMode="auto">
          <a:xfrm>
            <a:off x="4214960" y="4811674"/>
            <a:ext cx="959175" cy="47510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1353060" y="4737003"/>
            <a:ext cx="1764956" cy="615516"/>
          </a:xfrm>
          <a:prstGeom prst="rect">
            <a:avLst/>
          </a:prstGeom>
          <a:noFill/>
        </p:spPr>
        <p:txBody>
          <a:bodyPr wrap="none" lIns="179285" tIns="143428" rIns="179285" bIns="143428" rtlCol="0">
            <a:spAutoFit/>
          </a:bodyPr>
          <a:lstStyle/>
          <a:p>
            <a:pPr>
              <a:lnSpc>
                <a:spcPct val="90000"/>
              </a:lnSpc>
              <a:spcAft>
                <a:spcPts val="588"/>
              </a:spcAft>
            </a:pPr>
            <a:r>
              <a:rPr lang="en-GB" sz="2353" dirty="0">
                <a:solidFill>
                  <a:schemeClr val="bg1"/>
                </a:solidFill>
              </a:rPr>
              <a:t>Description</a:t>
            </a:r>
          </a:p>
        </p:txBody>
      </p:sp>
    </p:spTree>
    <p:extLst>
      <p:ext uri="{BB962C8B-B14F-4D97-AF65-F5344CB8AC3E}">
        <p14:creationId xmlns:p14="http://schemas.microsoft.com/office/powerpoint/2010/main" val="1176665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Endpoint</a:t>
            </a:r>
          </a:p>
        </p:txBody>
      </p:sp>
      <p:sp>
        <p:nvSpPr>
          <p:cNvPr id="3" name="Text Placeholder 2"/>
          <p:cNvSpPr>
            <a:spLocks noGrp="1"/>
          </p:cNvSpPr>
          <p:nvPr>
            <p:ph idx="1"/>
          </p:nvPr>
        </p:nvSpPr>
        <p:spPr>
          <a:xfrm>
            <a:off x="838203" y="3983064"/>
            <a:ext cx="11084560" cy="2193898"/>
          </a:xfrm>
        </p:spPr>
        <p:txBody>
          <a:bodyPr/>
          <a:lstStyle/>
          <a:p>
            <a:r>
              <a:rPr lang="en-GB" dirty="0"/>
              <a:t>Now we set the Messaging endpoint for our bot</a:t>
            </a:r>
          </a:p>
          <a:p>
            <a:r>
              <a:rPr lang="en-GB" dirty="0"/>
              <a:t>This will be bound to the Post request that we saw behind the bot activity</a:t>
            </a:r>
          </a:p>
          <a:p>
            <a:pPr lvl="1"/>
            <a:r>
              <a:rPr lang="en-GB" dirty="0"/>
              <a:t>We’ll make an Azure site at this address to provide the bot service</a:t>
            </a:r>
          </a:p>
        </p:txBody>
      </p:sp>
      <p:pic>
        <p:nvPicPr>
          <p:cNvPr id="4" name="Picture 3"/>
          <p:cNvPicPr>
            <a:picLocks noChangeAspect="1"/>
          </p:cNvPicPr>
          <p:nvPr/>
        </p:nvPicPr>
        <p:blipFill>
          <a:blip r:embed="rId2"/>
          <a:stretch>
            <a:fillRect/>
          </a:stretch>
        </p:blipFill>
        <p:spPr>
          <a:xfrm>
            <a:off x="5096862" y="605301"/>
            <a:ext cx="6825901" cy="2838679"/>
          </a:xfrm>
          <a:prstGeom prst="rect">
            <a:avLst/>
          </a:prstGeom>
        </p:spPr>
      </p:pic>
      <p:sp>
        <p:nvSpPr>
          <p:cNvPr id="5" name="Arrow: Right 4"/>
          <p:cNvSpPr/>
          <p:nvPr/>
        </p:nvSpPr>
        <p:spPr bwMode="auto">
          <a:xfrm>
            <a:off x="4369389" y="1483790"/>
            <a:ext cx="959175" cy="47510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1154527" y="1409119"/>
            <a:ext cx="2914437" cy="615516"/>
          </a:xfrm>
          <a:prstGeom prst="rect">
            <a:avLst/>
          </a:prstGeom>
          <a:noFill/>
        </p:spPr>
        <p:txBody>
          <a:bodyPr wrap="none" lIns="179285" tIns="143428" rIns="179285" bIns="143428" rtlCol="0">
            <a:spAutoFit/>
          </a:bodyPr>
          <a:lstStyle/>
          <a:p>
            <a:pPr>
              <a:lnSpc>
                <a:spcPct val="90000"/>
              </a:lnSpc>
              <a:spcAft>
                <a:spcPts val="588"/>
              </a:spcAft>
            </a:pPr>
            <a:r>
              <a:rPr lang="en-GB" sz="2353" dirty="0">
                <a:solidFill>
                  <a:schemeClr val="bg1"/>
                </a:solidFill>
              </a:rPr>
              <a:t>Messaging endpoint </a:t>
            </a:r>
          </a:p>
        </p:txBody>
      </p:sp>
    </p:spTree>
    <p:extLst>
      <p:ext uri="{BB962C8B-B14F-4D97-AF65-F5344CB8AC3E}">
        <p14:creationId xmlns:p14="http://schemas.microsoft.com/office/powerpoint/2010/main" val="1734049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 ID</a:t>
            </a:r>
          </a:p>
        </p:txBody>
      </p:sp>
      <p:sp>
        <p:nvSpPr>
          <p:cNvPr id="3" name="Text Placeholder 2"/>
          <p:cNvSpPr>
            <a:spLocks noGrp="1"/>
          </p:cNvSpPr>
          <p:nvPr>
            <p:ph idx="1"/>
          </p:nvPr>
        </p:nvSpPr>
        <p:spPr>
          <a:xfrm>
            <a:off x="838203" y="3905573"/>
            <a:ext cx="10515600" cy="2271390"/>
          </a:xfrm>
        </p:spPr>
        <p:txBody>
          <a:bodyPr/>
          <a:lstStyle/>
          <a:p>
            <a:r>
              <a:rPr lang="en-GB" dirty="0"/>
              <a:t>Next we create the App ID and App Secret (password)</a:t>
            </a:r>
          </a:p>
          <a:p>
            <a:pPr lvl="1"/>
            <a:r>
              <a:rPr lang="en-GB" dirty="0"/>
              <a:t>These are used to make sure that the code we create behind the URL is actually the droid we are looking for</a:t>
            </a:r>
          </a:p>
          <a:p>
            <a:pPr lvl="1"/>
            <a:r>
              <a:rPr lang="en-GB" dirty="0"/>
              <a:t>The information is placed in the </a:t>
            </a:r>
            <a:r>
              <a:rPr lang="en-GB" dirty="0" err="1"/>
              <a:t>web.config</a:t>
            </a:r>
            <a:r>
              <a:rPr lang="en-GB" dirty="0"/>
              <a:t> file of the bot application</a:t>
            </a:r>
          </a:p>
        </p:txBody>
      </p:sp>
      <p:pic>
        <p:nvPicPr>
          <p:cNvPr id="4" name="Picture 3"/>
          <p:cNvPicPr>
            <a:picLocks noChangeAspect="1"/>
          </p:cNvPicPr>
          <p:nvPr/>
        </p:nvPicPr>
        <p:blipFill>
          <a:blip r:embed="rId2"/>
          <a:stretch>
            <a:fillRect/>
          </a:stretch>
        </p:blipFill>
        <p:spPr>
          <a:xfrm>
            <a:off x="3860915" y="855024"/>
            <a:ext cx="6825901" cy="2838679"/>
          </a:xfrm>
          <a:prstGeom prst="rect">
            <a:avLst/>
          </a:prstGeom>
        </p:spPr>
      </p:pic>
      <p:sp>
        <p:nvSpPr>
          <p:cNvPr id="5" name="Arrow: Right 4"/>
          <p:cNvSpPr/>
          <p:nvPr/>
        </p:nvSpPr>
        <p:spPr bwMode="auto">
          <a:xfrm>
            <a:off x="2901740" y="2952727"/>
            <a:ext cx="959175" cy="47510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1139029" y="2706381"/>
            <a:ext cx="2055997" cy="615516"/>
          </a:xfrm>
          <a:prstGeom prst="rect">
            <a:avLst/>
          </a:prstGeom>
          <a:noFill/>
        </p:spPr>
        <p:txBody>
          <a:bodyPr wrap="none" lIns="179285" tIns="143428" rIns="179285" bIns="143428" rtlCol="0">
            <a:spAutoFit/>
          </a:bodyPr>
          <a:lstStyle/>
          <a:p>
            <a:pPr>
              <a:lnSpc>
                <a:spcPct val="90000"/>
              </a:lnSpc>
              <a:spcAft>
                <a:spcPts val="588"/>
              </a:spcAft>
            </a:pPr>
            <a:r>
              <a:rPr lang="en-GB" sz="2353" dirty="0">
                <a:solidFill>
                  <a:schemeClr val="bg1"/>
                </a:solidFill>
              </a:rPr>
              <a:t>Create App ID</a:t>
            </a:r>
          </a:p>
        </p:txBody>
      </p:sp>
    </p:spTree>
    <p:extLst>
      <p:ext uri="{BB962C8B-B14F-4D97-AF65-F5344CB8AC3E}">
        <p14:creationId xmlns:p14="http://schemas.microsoft.com/office/powerpoint/2010/main" val="675691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 ID and Secret</a:t>
            </a:r>
          </a:p>
        </p:txBody>
      </p:sp>
      <p:sp>
        <p:nvSpPr>
          <p:cNvPr id="3" name="Text Placeholder 2"/>
          <p:cNvSpPr>
            <a:spLocks noGrp="1"/>
          </p:cNvSpPr>
          <p:nvPr>
            <p:ph idx="1"/>
          </p:nvPr>
        </p:nvSpPr>
        <p:spPr>
          <a:xfrm>
            <a:off x="838203" y="1825627"/>
            <a:ext cx="4167750" cy="4351336"/>
          </a:xfrm>
        </p:spPr>
        <p:txBody>
          <a:bodyPr/>
          <a:lstStyle/>
          <a:p>
            <a:pPr lvl="1"/>
            <a:r>
              <a:rPr lang="en-GB" dirty="0"/>
              <a:t>The App ID is fixed and the handle by which the app will be known</a:t>
            </a:r>
          </a:p>
          <a:p>
            <a:pPr lvl="1"/>
            <a:r>
              <a:rPr lang="en-GB" dirty="0"/>
              <a:t>You can generate a new Secret if you ever need one (forgot or compromised)</a:t>
            </a:r>
          </a:p>
        </p:txBody>
      </p:sp>
      <p:pic>
        <p:nvPicPr>
          <p:cNvPr id="4" name="Picture 3"/>
          <p:cNvPicPr>
            <a:picLocks noChangeAspect="1"/>
          </p:cNvPicPr>
          <p:nvPr/>
        </p:nvPicPr>
        <p:blipFill>
          <a:blip r:embed="rId2"/>
          <a:stretch>
            <a:fillRect/>
          </a:stretch>
        </p:blipFill>
        <p:spPr>
          <a:xfrm>
            <a:off x="5319483" y="1946559"/>
            <a:ext cx="5622115" cy="3306028"/>
          </a:xfrm>
          <a:prstGeom prst="rect">
            <a:avLst/>
          </a:prstGeom>
        </p:spPr>
      </p:pic>
    </p:spTree>
    <p:extLst>
      <p:ext uri="{BB962C8B-B14F-4D97-AF65-F5344CB8AC3E}">
        <p14:creationId xmlns:p14="http://schemas.microsoft.com/office/powerpoint/2010/main" val="293535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 ID and Secret</a:t>
            </a:r>
          </a:p>
        </p:txBody>
      </p:sp>
      <p:sp>
        <p:nvSpPr>
          <p:cNvPr id="3" name="Text Placeholder 2"/>
          <p:cNvSpPr>
            <a:spLocks noGrp="1"/>
          </p:cNvSpPr>
          <p:nvPr>
            <p:ph idx="1"/>
          </p:nvPr>
        </p:nvSpPr>
        <p:spPr>
          <a:xfrm>
            <a:off x="838203" y="1825627"/>
            <a:ext cx="3966272" cy="4351336"/>
          </a:xfrm>
        </p:spPr>
        <p:txBody>
          <a:bodyPr/>
          <a:lstStyle/>
          <a:p>
            <a:pPr lvl="1"/>
            <a:r>
              <a:rPr lang="en-GB" dirty="0"/>
              <a:t>The App ID is fixed and the handle by which the app will be known</a:t>
            </a:r>
          </a:p>
          <a:p>
            <a:pPr lvl="1"/>
            <a:r>
              <a:rPr lang="en-GB" dirty="0"/>
              <a:t>You can generate a new Secret if you ever need one (forgot or compromised)</a:t>
            </a:r>
          </a:p>
        </p:txBody>
      </p:sp>
      <p:pic>
        <p:nvPicPr>
          <p:cNvPr id="5" name="Picture 4"/>
          <p:cNvPicPr>
            <a:picLocks noChangeAspect="1"/>
          </p:cNvPicPr>
          <p:nvPr/>
        </p:nvPicPr>
        <p:blipFill>
          <a:blip r:embed="rId2"/>
          <a:stretch>
            <a:fillRect/>
          </a:stretch>
        </p:blipFill>
        <p:spPr>
          <a:xfrm>
            <a:off x="5178298" y="2158336"/>
            <a:ext cx="5648763" cy="3001315"/>
          </a:xfrm>
          <a:prstGeom prst="rect">
            <a:avLst/>
          </a:prstGeom>
        </p:spPr>
      </p:pic>
    </p:spTree>
    <p:extLst>
      <p:ext uri="{BB962C8B-B14F-4D97-AF65-F5344CB8AC3E}">
        <p14:creationId xmlns:p14="http://schemas.microsoft.com/office/powerpoint/2010/main" val="745305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config in the app</a:t>
            </a:r>
          </a:p>
        </p:txBody>
      </p:sp>
      <p:sp>
        <p:nvSpPr>
          <p:cNvPr id="3" name="Text Placeholder 2"/>
          <p:cNvSpPr>
            <a:spLocks noGrp="1"/>
          </p:cNvSpPr>
          <p:nvPr>
            <p:ph idx="1"/>
          </p:nvPr>
        </p:nvSpPr>
        <p:spPr>
          <a:xfrm>
            <a:off x="838203" y="3104801"/>
            <a:ext cx="10515600" cy="3072162"/>
          </a:xfrm>
        </p:spPr>
        <p:txBody>
          <a:bodyPr/>
          <a:lstStyle/>
          <a:p>
            <a:r>
              <a:rPr lang="en-GB" dirty="0"/>
              <a:t>Once you have your keys you can add them to the </a:t>
            </a:r>
            <a:r>
              <a:rPr lang="en-GB" dirty="0" err="1"/>
              <a:t>Web.config</a:t>
            </a:r>
            <a:r>
              <a:rPr lang="en-GB" dirty="0"/>
              <a:t> file in your solution</a:t>
            </a:r>
          </a:p>
          <a:p>
            <a:r>
              <a:rPr lang="en-GB" dirty="0"/>
              <a:t>The bot will run locally without them, but it can’t be deployed</a:t>
            </a:r>
          </a:p>
        </p:txBody>
      </p:sp>
      <p:sp>
        <p:nvSpPr>
          <p:cNvPr id="4" name="Text Placeholder 4"/>
          <p:cNvSpPr txBox="1">
            <a:spLocks/>
          </p:cNvSpPr>
          <p:nvPr/>
        </p:nvSpPr>
        <p:spPr>
          <a:xfrm>
            <a:off x="269240" y="1197639"/>
            <a:ext cx="11653522" cy="724143"/>
          </a:xfrm>
          <a:prstGeom prst="rect">
            <a:avLst/>
          </a:prstGeom>
        </p:spPr>
        <p:txBody>
          <a:bodyPr vert="horz" wrap="square" lIns="143428" tIns="89642" rIns="143428" bIns="89642"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011E4F"/>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921" dirty="0"/>
          </a:p>
        </p:txBody>
      </p:sp>
      <p:sp>
        <p:nvSpPr>
          <p:cNvPr id="5" name="Rectangle 4"/>
          <p:cNvSpPr/>
          <p:nvPr/>
        </p:nvSpPr>
        <p:spPr>
          <a:xfrm>
            <a:off x="434641" y="1381818"/>
            <a:ext cx="11318421" cy="153880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568" dirty="0">
                <a:solidFill>
                  <a:srgbClr val="0000FF"/>
                </a:solidFill>
                <a:latin typeface="Consolas" panose="020B0609020204030204" pitchFamily="49" charset="0"/>
              </a:rPr>
              <a:t> &lt;</a:t>
            </a:r>
            <a:r>
              <a:rPr lang="en-GB" sz="1568" dirty="0" err="1">
                <a:solidFill>
                  <a:srgbClr val="A31515"/>
                </a:solidFill>
                <a:latin typeface="Consolas" panose="020B0609020204030204" pitchFamily="49" charset="0"/>
              </a:rPr>
              <a:t>appSettings</a:t>
            </a:r>
            <a:r>
              <a:rPr lang="en-GB" sz="1568" dirty="0">
                <a:solidFill>
                  <a:srgbClr val="0000FF"/>
                </a:solidFill>
                <a:latin typeface="Consolas" panose="020B0609020204030204" pitchFamily="49" charset="0"/>
              </a:rPr>
              <a:t>&gt;</a:t>
            </a:r>
            <a:endParaRPr lang="en-GB" sz="1568" dirty="0">
              <a:solidFill>
                <a:srgbClr val="000000"/>
              </a:solidFill>
              <a:latin typeface="Consolas" panose="020B0609020204030204" pitchFamily="49" charset="0"/>
            </a:endParaRPr>
          </a:p>
          <a:p>
            <a:r>
              <a:rPr lang="en-GB" sz="1568" dirty="0">
                <a:solidFill>
                  <a:srgbClr val="0000FF"/>
                </a:solidFill>
                <a:latin typeface="Consolas" panose="020B0609020204030204" pitchFamily="49" charset="0"/>
              </a:rPr>
              <a:t>    &lt;!--</a:t>
            </a:r>
            <a:r>
              <a:rPr lang="en-GB" sz="1568" dirty="0">
                <a:solidFill>
                  <a:srgbClr val="008000"/>
                </a:solidFill>
                <a:latin typeface="Consolas" panose="020B0609020204030204" pitchFamily="49" charset="0"/>
              </a:rPr>
              <a:t> update these with your </a:t>
            </a:r>
            <a:r>
              <a:rPr lang="en-GB" sz="1568" dirty="0" err="1">
                <a:solidFill>
                  <a:srgbClr val="008000"/>
                </a:solidFill>
                <a:latin typeface="Consolas" panose="020B0609020204030204" pitchFamily="49" charset="0"/>
              </a:rPr>
              <a:t>BotId</a:t>
            </a:r>
            <a:r>
              <a:rPr lang="en-GB" sz="1568" dirty="0">
                <a:solidFill>
                  <a:srgbClr val="008000"/>
                </a:solidFill>
                <a:latin typeface="Consolas" panose="020B0609020204030204" pitchFamily="49" charset="0"/>
              </a:rPr>
              <a:t>, Microsoft App Id and your Microsoft App Password</a:t>
            </a:r>
            <a:r>
              <a:rPr lang="en-GB" sz="1568" dirty="0">
                <a:solidFill>
                  <a:srgbClr val="0000FF"/>
                </a:solidFill>
                <a:latin typeface="Consolas" panose="020B0609020204030204" pitchFamily="49" charset="0"/>
              </a:rPr>
              <a:t>--&gt;</a:t>
            </a:r>
            <a:endParaRPr lang="en-GB" sz="1568" dirty="0">
              <a:solidFill>
                <a:srgbClr val="000000"/>
              </a:solidFill>
              <a:latin typeface="Consolas" panose="020B0609020204030204" pitchFamily="49" charset="0"/>
            </a:endParaRPr>
          </a:p>
          <a:p>
            <a:r>
              <a:rPr lang="en-GB" sz="1568" dirty="0">
                <a:solidFill>
                  <a:srgbClr val="0000FF"/>
                </a:solidFill>
                <a:latin typeface="Consolas" panose="020B0609020204030204" pitchFamily="49" charset="0"/>
              </a:rPr>
              <a:t>    &lt;</a:t>
            </a:r>
            <a:r>
              <a:rPr lang="en-GB" sz="1568" dirty="0">
                <a:solidFill>
                  <a:srgbClr val="A31515"/>
                </a:solidFill>
                <a:latin typeface="Consolas" panose="020B0609020204030204" pitchFamily="49" charset="0"/>
              </a:rPr>
              <a:t>add</a:t>
            </a:r>
            <a:r>
              <a:rPr lang="en-GB" sz="1568" dirty="0">
                <a:solidFill>
                  <a:srgbClr val="0000FF"/>
                </a:solidFill>
                <a:latin typeface="Consolas" panose="020B0609020204030204" pitchFamily="49" charset="0"/>
              </a:rPr>
              <a:t> </a:t>
            </a:r>
            <a:r>
              <a:rPr lang="en-GB" sz="1568" dirty="0">
                <a:solidFill>
                  <a:srgbClr val="FF0000"/>
                </a:solidFill>
                <a:latin typeface="Consolas" panose="020B0609020204030204" pitchFamily="49" charset="0"/>
              </a:rPr>
              <a:t>key</a:t>
            </a:r>
            <a:r>
              <a:rPr lang="en-GB" sz="1568" dirty="0">
                <a:solidFill>
                  <a:srgbClr val="0000FF"/>
                </a:solidFill>
                <a:latin typeface="Consolas" panose="020B0609020204030204" pitchFamily="49" charset="0"/>
              </a:rPr>
              <a:t>=</a:t>
            </a:r>
            <a:r>
              <a:rPr lang="en-GB" sz="1568" dirty="0">
                <a:solidFill>
                  <a:srgbClr val="000000"/>
                </a:solidFill>
                <a:latin typeface="Consolas" panose="020B0609020204030204" pitchFamily="49" charset="0"/>
              </a:rPr>
              <a:t>"</a:t>
            </a:r>
            <a:r>
              <a:rPr lang="en-GB" sz="1568" dirty="0" err="1">
                <a:solidFill>
                  <a:srgbClr val="0000FF"/>
                </a:solidFill>
                <a:latin typeface="Consolas" panose="020B0609020204030204" pitchFamily="49" charset="0"/>
              </a:rPr>
              <a:t>BotId</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 </a:t>
            </a:r>
            <a:r>
              <a:rPr lang="en-GB" sz="1568" dirty="0">
                <a:solidFill>
                  <a:srgbClr val="FF0000"/>
                </a:solidFill>
                <a:latin typeface="Consolas" panose="020B0609020204030204" pitchFamily="49" charset="0"/>
              </a:rPr>
              <a:t>value</a:t>
            </a:r>
            <a:r>
              <a:rPr lang="en-GB" sz="1568" dirty="0">
                <a:solidFill>
                  <a:srgbClr val="0000FF"/>
                </a:solidFill>
                <a:latin typeface="Consolas" panose="020B0609020204030204" pitchFamily="49" charset="0"/>
              </a:rPr>
              <a:t>=</a:t>
            </a:r>
            <a:r>
              <a:rPr lang="en-GB" sz="1568" dirty="0">
                <a:solidFill>
                  <a:srgbClr val="000000"/>
                </a:solidFill>
                <a:latin typeface="Consolas" panose="020B0609020204030204" pitchFamily="49" charset="0"/>
              </a:rPr>
              <a:t>"</a:t>
            </a:r>
            <a:r>
              <a:rPr lang="en-GB" sz="1568" dirty="0" err="1">
                <a:solidFill>
                  <a:srgbClr val="0000FF"/>
                </a:solidFill>
                <a:latin typeface="Consolas" panose="020B0609020204030204" pitchFamily="49" charset="0"/>
              </a:rPr>
              <a:t>HullPixelbot</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 /&gt;</a:t>
            </a:r>
            <a:endParaRPr lang="en-GB" sz="1568" dirty="0">
              <a:solidFill>
                <a:srgbClr val="000000"/>
              </a:solidFill>
              <a:latin typeface="Consolas" panose="020B0609020204030204" pitchFamily="49" charset="0"/>
            </a:endParaRPr>
          </a:p>
          <a:p>
            <a:r>
              <a:rPr lang="en-GB" sz="1568" dirty="0">
                <a:solidFill>
                  <a:srgbClr val="0000FF"/>
                </a:solidFill>
                <a:latin typeface="Consolas" panose="020B0609020204030204" pitchFamily="49" charset="0"/>
              </a:rPr>
              <a:t>    &lt;</a:t>
            </a:r>
            <a:r>
              <a:rPr lang="en-GB" sz="1568" dirty="0">
                <a:solidFill>
                  <a:srgbClr val="A31515"/>
                </a:solidFill>
                <a:latin typeface="Consolas" panose="020B0609020204030204" pitchFamily="49" charset="0"/>
              </a:rPr>
              <a:t>add</a:t>
            </a:r>
            <a:r>
              <a:rPr lang="en-GB" sz="1568" dirty="0">
                <a:solidFill>
                  <a:srgbClr val="0000FF"/>
                </a:solidFill>
                <a:latin typeface="Consolas" panose="020B0609020204030204" pitchFamily="49" charset="0"/>
              </a:rPr>
              <a:t> </a:t>
            </a:r>
            <a:r>
              <a:rPr lang="en-GB" sz="1568" dirty="0">
                <a:solidFill>
                  <a:srgbClr val="FF0000"/>
                </a:solidFill>
                <a:latin typeface="Consolas" panose="020B0609020204030204" pitchFamily="49" charset="0"/>
              </a:rPr>
              <a:t>key</a:t>
            </a:r>
            <a:r>
              <a:rPr lang="en-GB" sz="1568" dirty="0">
                <a:solidFill>
                  <a:srgbClr val="0000FF"/>
                </a:solidFill>
                <a:latin typeface="Consolas" panose="020B0609020204030204" pitchFamily="49" charset="0"/>
              </a:rPr>
              <a:t>=</a:t>
            </a:r>
            <a:r>
              <a:rPr lang="en-GB" sz="1568" dirty="0">
                <a:solidFill>
                  <a:srgbClr val="000000"/>
                </a:solidFill>
                <a:latin typeface="Consolas" panose="020B0609020204030204" pitchFamily="49" charset="0"/>
              </a:rPr>
              <a:t>"</a:t>
            </a:r>
            <a:r>
              <a:rPr lang="en-GB" sz="1568" dirty="0" err="1">
                <a:solidFill>
                  <a:srgbClr val="0000FF"/>
                </a:solidFill>
                <a:latin typeface="Consolas" panose="020B0609020204030204" pitchFamily="49" charset="0"/>
              </a:rPr>
              <a:t>MicrosoftAppId</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 </a:t>
            </a:r>
            <a:r>
              <a:rPr lang="en-GB" sz="1568" dirty="0">
                <a:solidFill>
                  <a:srgbClr val="FF0000"/>
                </a:solidFill>
                <a:latin typeface="Consolas" panose="020B0609020204030204" pitchFamily="49" charset="0"/>
              </a:rPr>
              <a:t>value</a:t>
            </a:r>
            <a:r>
              <a:rPr lang="en-GB" sz="1568" dirty="0">
                <a:solidFill>
                  <a:srgbClr val="0000FF"/>
                </a:solidFill>
                <a:latin typeface="Consolas" panose="020B0609020204030204" pitchFamily="49" charset="0"/>
              </a:rPr>
              <a:t>=</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0sdfsdfsdwerwwwnotmefolks4456--99eb-bb05c9b48594</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 /&gt;</a:t>
            </a:r>
            <a:endParaRPr lang="en-GB" sz="1568" dirty="0">
              <a:solidFill>
                <a:srgbClr val="000000"/>
              </a:solidFill>
              <a:latin typeface="Consolas" panose="020B0609020204030204" pitchFamily="49" charset="0"/>
            </a:endParaRPr>
          </a:p>
          <a:p>
            <a:r>
              <a:rPr lang="en-GB" sz="1568" dirty="0">
                <a:solidFill>
                  <a:srgbClr val="0000FF"/>
                </a:solidFill>
                <a:latin typeface="Consolas" panose="020B0609020204030204" pitchFamily="49" charset="0"/>
              </a:rPr>
              <a:t>    &lt;</a:t>
            </a:r>
            <a:r>
              <a:rPr lang="en-GB" sz="1568" dirty="0">
                <a:solidFill>
                  <a:srgbClr val="A31515"/>
                </a:solidFill>
                <a:latin typeface="Consolas" panose="020B0609020204030204" pitchFamily="49" charset="0"/>
              </a:rPr>
              <a:t>add</a:t>
            </a:r>
            <a:r>
              <a:rPr lang="en-GB" sz="1568" dirty="0">
                <a:solidFill>
                  <a:srgbClr val="0000FF"/>
                </a:solidFill>
                <a:latin typeface="Consolas" panose="020B0609020204030204" pitchFamily="49" charset="0"/>
              </a:rPr>
              <a:t> </a:t>
            </a:r>
            <a:r>
              <a:rPr lang="en-GB" sz="1568" dirty="0">
                <a:solidFill>
                  <a:srgbClr val="FF0000"/>
                </a:solidFill>
                <a:latin typeface="Consolas" panose="020B0609020204030204" pitchFamily="49" charset="0"/>
              </a:rPr>
              <a:t>key</a:t>
            </a:r>
            <a:r>
              <a:rPr lang="en-GB" sz="1568" dirty="0">
                <a:solidFill>
                  <a:srgbClr val="0000FF"/>
                </a:solidFill>
                <a:latin typeface="Consolas" panose="020B0609020204030204" pitchFamily="49" charset="0"/>
              </a:rPr>
              <a:t>=</a:t>
            </a:r>
            <a:r>
              <a:rPr lang="en-GB" sz="1568" dirty="0">
                <a:solidFill>
                  <a:srgbClr val="000000"/>
                </a:solidFill>
                <a:latin typeface="Consolas" panose="020B0609020204030204" pitchFamily="49" charset="0"/>
              </a:rPr>
              <a:t>"</a:t>
            </a:r>
            <a:r>
              <a:rPr lang="en-GB" sz="1568" dirty="0" err="1">
                <a:solidFill>
                  <a:srgbClr val="0000FF"/>
                </a:solidFill>
                <a:latin typeface="Consolas" panose="020B0609020204030204" pitchFamily="49" charset="0"/>
              </a:rPr>
              <a:t>MicrosoftAppPassword</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 </a:t>
            </a:r>
            <a:r>
              <a:rPr lang="en-GB" sz="1568" dirty="0">
                <a:solidFill>
                  <a:srgbClr val="FF0000"/>
                </a:solidFill>
                <a:latin typeface="Consolas" panose="020B0609020204030204" pitchFamily="49" charset="0"/>
              </a:rPr>
              <a:t>value</a:t>
            </a:r>
            <a:r>
              <a:rPr lang="en-GB" sz="1568" dirty="0">
                <a:solidFill>
                  <a:srgbClr val="0000FF"/>
                </a:solidFill>
                <a:latin typeface="Consolas" panose="020B0609020204030204" pitchFamily="49" charset="0"/>
              </a:rPr>
              <a:t>=</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149miCfsdf7s6dvJjZyz4CaU</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 /&gt;</a:t>
            </a:r>
            <a:endParaRPr lang="en-GB" sz="1568" dirty="0">
              <a:solidFill>
                <a:srgbClr val="000000"/>
              </a:solidFill>
              <a:latin typeface="Consolas" panose="020B0609020204030204" pitchFamily="49" charset="0"/>
            </a:endParaRPr>
          </a:p>
          <a:p>
            <a:r>
              <a:rPr lang="en-GB" sz="1568" dirty="0">
                <a:solidFill>
                  <a:srgbClr val="0000FF"/>
                </a:solidFill>
                <a:latin typeface="Consolas" panose="020B0609020204030204" pitchFamily="49" charset="0"/>
              </a:rPr>
              <a:t>  &lt;/</a:t>
            </a:r>
            <a:r>
              <a:rPr lang="en-GB" sz="1568" dirty="0" err="1">
                <a:solidFill>
                  <a:srgbClr val="A31515"/>
                </a:solidFill>
                <a:latin typeface="Consolas" panose="020B0609020204030204" pitchFamily="49" charset="0"/>
              </a:rPr>
              <a:t>appSettings</a:t>
            </a:r>
            <a:r>
              <a:rPr lang="en-GB" sz="1568" dirty="0">
                <a:solidFill>
                  <a:srgbClr val="0000FF"/>
                </a:solidFill>
                <a:latin typeface="Consolas" panose="020B0609020204030204" pitchFamily="49" charset="0"/>
              </a:rPr>
              <a:t>&gt;</a:t>
            </a:r>
            <a:endParaRPr lang="en-GB" sz="1568"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1879822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Building a robot</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4287929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Write your code with the Bot Emulator</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64855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 Emulator</a:t>
            </a:r>
          </a:p>
        </p:txBody>
      </p:sp>
      <p:sp>
        <p:nvSpPr>
          <p:cNvPr id="3" name="Text Placeholder 2"/>
          <p:cNvSpPr>
            <a:spLocks noGrp="1"/>
          </p:cNvSpPr>
          <p:nvPr>
            <p:ph idx="1"/>
          </p:nvPr>
        </p:nvSpPr>
        <p:spPr>
          <a:xfrm>
            <a:off x="838203" y="4479009"/>
            <a:ext cx="10515600" cy="1697953"/>
          </a:xfrm>
        </p:spPr>
        <p:txBody>
          <a:bodyPr/>
          <a:lstStyle/>
          <a:p>
            <a:r>
              <a:rPr lang="en-GB" dirty="0"/>
              <a:t>The Bot emulator is a free download </a:t>
            </a:r>
          </a:p>
          <a:p>
            <a:r>
              <a:rPr lang="en-GB" dirty="0"/>
              <a:t>It connects to the bot endpoint and can be used to create and manage conversations </a:t>
            </a:r>
          </a:p>
        </p:txBody>
      </p:sp>
      <p:pic>
        <p:nvPicPr>
          <p:cNvPr id="4" name="Picture 3"/>
          <p:cNvPicPr>
            <a:picLocks noChangeAspect="1"/>
          </p:cNvPicPr>
          <p:nvPr/>
        </p:nvPicPr>
        <p:blipFill>
          <a:blip r:embed="rId2"/>
          <a:stretch>
            <a:fillRect/>
          </a:stretch>
        </p:blipFill>
        <p:spPr>
          <a:xfrm>
            <a:off x="4339525" y="1214383"/>
            <a:ext cx="6452405" cy="3016654"/>
          </a:xfrm>
          <a:prstGeom prst="rect">
            <a:avLst/>
          </a:prstGeom>
        </p:spPr>
      </p:pic>
    </p:spTree>
    <p:extLst>
      <p:ext uri="{BB962C8B-B14F-4D97-AF65-F5344CB8AC3E}">
        <p14:creationId xmlns:p14="http://schemas.microsoft.com/office/powerpoint/2010/main" val="1105443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Emulator Configuration </a:t>
            </a:r>
          </a:p>
        </p:txBody>
      </p:sp>
      <p:sp>
        <p:nvSpPr>
          <p:cNvPr id="3" name="Text Placeholder 2"/>
          <p:cNvSpPr>
            <a:spLocks noGrp="1"/>
          </p:cNvSpPr>
          <p:nvPr>
            <p:ph idx="1"/>
          </p:nvPr>
        </p:nvSpPr>
        <p:spPr>
          <a:xfrm>
            <a:off x="838203" y="4246535"/>
            <a:ext cx="10515600" cy="1930427"/>
          </a:xfrm>
        </p:spPr>
        <p:txBody>
          <a:bodyPr/>
          <a:lstStyle/>
          <a:p>
            <a:r>
              <a:rPr lang="en-GB" dirty="0"/>
              <a:t>We need to give the bot the app ID and password (secret) to allow it to connect</a:t>
            </a:r>
          </a:p>
          <a:p>
            <a:r>
              <a:rPr lang="en-GB" dirty="0"/>
              <a:t>These are retained by the bot</a:t>
            </a:r>
          </a:p>
        </p:txBody>
      </p:sp>
      <p:pic>
        <p:nvPicPr>
          <p:cNvPr id="4" name="Picture 3"/>
          <p:cNvPicPr>
            <a:picLocks noChangeAspect="1"/>
          </p:cNvPicPr>
          <p:nvPr/>
        </p:nvPicPr>
        <p:blipFill>
          <a:blip r:embed="rId2"/>
          <a:stretch>
            <a:fillRect/>
          </a:stretch>
        </p:blipFill>
        <p:spPr>
          <a:xfrm>
            <a:off x="1528187" y="1690688"/>
            <a:ext cx="9441791" cy="1858474"/>
          </a:xfrm>
          <a:prstGeom prst="rect">
            <a:avLst/>
          </a:prstGeom>
        </p:spPr>
      </p:pic>
    </p:spTree>
    <p:extLst>
      <p:ext uri="{BB962C8B-B14F-4D97-AF65-F5344CB8AC3E}">
        <p14:creationId xmlns:p14="http://schemas.microsoft.com/office/powerpoint/2010/main" val="4294629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Emulator Configuration </a:t>
            </a:r>
          </a:p>
        </p:txBody>
      </p:sp>
      <p:sp>
        <p:nvSpPr>
          <p:cNvPr id="3" name="Text Placeholder 2"/>
          <p:cNvSpPr>
            <a:spLocks noGrp="1"/>
          </p:cNvSpPr>
          <p:nvPr>
            <p:ph idx="1"/>
          </p:nvPr>
        </p:nvSpPr>
        <p:spPr>
          <a:xfrm>
            <a:off x="838203" y="4200041"/>
            <a:ext cx="10515600" cy="1976922"/>
          </a:xfrm>
        </p:spPr>
        <p:txBody>
          <a:bodyPr/>
          <a:lstStyle/>
          <a:p>
            <a:r>
              <a:rPr lang="en-GB" dirty="0"/>
              <a:t>We need to give the bot the app ID and password (secret) to allow it to connect</a:t>
            </a:r>
          </a:p>
          <a:p>
            <a:r>
              <a:rPr lang="en-GB" dirty="0"/>
              <a:t>These are retained by the bot</a:t>
            </a:r>
          </a:p>
          <a:p>
            <a:r>
              <a:rPr lang="en-GB" dirty="0"/>
              <a:t>Make sure the endpoint address agrees with your app</a:t>
            </a:r>
          </a:p>
        </p:txBody>
      </p:sp>
      <p:pic>
        <p:nvPicPr>
          <p:cNvPr id="4" name="Picture 3"/>
          <p:cNvPicPr>
            <a:picLocks noChangeAspect="1"/>
          </p:cNvPicPr>
          <p:nvPr/>
        </p:nvPicPr>
        <p:blipFill>
          <a:blip r:embed="rId2"/>
          <a:stretch>
            <a:fillRect/>
          </a:stretch>
        </p:blipFill>
        <p:spPr>
          <a:xfrm>
            <a:off x="1295712" y="1461832"/>
            <a:ext cx="9441791" cy="1858474"/>
          </a:xfrm>
          <a:prstGeom prst="rect">
            <a:avLst/>
          </a:prstGeom>
        </p:spPr>
      </p:pic>
      <p:sp>
        <p:nvSpPr>
          <p:cNvPr id="5" name="Arrow: Down 4"/>
          <p:cNvSpPr/>
          <p:nvPr/>
        </p:nvSpPr>
        <p:spPr bwMode="auto">
          <a:xfrm rot="10800000">
            <a:off x="2284006" y="2336400"/>
            <a:ext cx="917702" cy="1623349"/>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70396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It’s in the Post</a:t>
            </a:r>
          </a:p>
        </p:txBody>
      </p:sp>
      <p:sp>
        <p:nvSpPr>
          <p:cNvPr id="3" name="Text Placeholder 2"/>
          <p:cNvSpPr>
            <a:spLocks noGrp="1"/>
          </p:cNvSpPr>
          <p:nvPr>
            <p:ph idx="1"/>
          </p:nvPr>
        </p:nvSpPr>
        <p:spPr/>
        <p:txBody>
          <a:bodyPr/>
          <a:lstStyle/>
          <a:p>
            <a:r>
              <a:rPr lang="en-GB" dirty="0"/>
              <a:t>This is the entire Post method from the default project</a:t>
            </a:r>
          </a:p>
        </p:txBody>
      </p:sp>
      <p:sp>
        <p:nvSpPr>
          <p:cNvPr id="4" name="Text Placeholder 4"/>
          <p:cNvSpPr txBox="1">
            <a:spLocks/>
          </p:cNvSpPr>
          <p:nvPr/>
        </p:nvSpPr>
        <p:spPr>
          <a:xfrm>
            <a:off x="269240" y="1197639"/>
            <a:ext cx="11653522" cy="724143"/>
          </a:xfrm>
          <a:prstGeom prst="rect">
            <a:avLst/>
          </a:prstGeom>
        </p:spPr>
        <p:txBody>
          <a:bodyPr vert="horz" wrap="square" lIns="143428" tIns="89642" rIns="143428" bIns="89642"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011E4F"/>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921" dirty="0"/>
          </a:p>
        </p:txBody>
      </p:sp>
      <p:sp>
        <p:nvSpPr>
          <p:cNvPr id="5" name="Rectangle 4"/>
          <p:cNvSpPr/>
          <p:nvPr/>
        </p:nvSpPr>
        <p:spPr>
          <a:xfrm>
            <a:off x="436790" y="1266456"/>
            <a:ext cx="11318421" cy="467675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568" dirty="0">
                <a:solidFill>
                  <a:srgbClr val="0000FF"/>
                </a:solidFill>
                <a:latin typeface="Consolas" panose="020B0609020204030204" pitchFamily="49" charset="0"/>
              </a:rPr>
              <a:t>public</a:t>
            </a:r>
            <a:r>
              <a:rPr lang="en-GB" sz="1568" dirty="0">
                <a:solidFill>
                  <a:srgbClr val="000000"/>
                </a:solidFill>
                <a:latin typeface="Consolas" panose="020B0609020204030204" pitchFamily="49" charset="0"/>
              </a:rPr>
              <a:t> </a:t>
            </a:r>
            <a:r>
              <a:rPr lang="en-GB" sz="1568" dirty="0" err="1">
                <a:solidFill>
                  <a:srgbClr val="0000FF"/>
                </a:solidFill>
                <a:latin typeface="Consolas" panose="020B0609020204030204" pitchFamily="49" charset="0"/>
              </a:rPr>
              <a:t>async</a:t>
            </a:r>
            <a:r>
              <a:rPr lang="en-GB" sz="1568" dirty="0">
                <a:solidFill>
                  <a:srgbClr val="000000"/>
                </a:solidFill>
                <a:latin typeface="Consolas" panose="020B0609020204030204" pitchFamily="49" charset="0"/>
              </a:rPr>
              <a:t> </a:t>
            </a:r>
            <a:r>
              <a:rPr lang="en-GB" sz="1568" dirty="0">
                <a:solidFill>
                  <a:srgbClr val="2B91AF"/>
                </a:solidFill>
                <a:latin typeface="Consolas" panose="020B0609020204030204" pitchFamily="49" charset="0"/>
              </a:rPr>
              <a:t>Task</a:t>
            </a:r>
            <a:r>
              <a:rPr lang="en-GB" sz="1568" dirty="0">
                <a:solidFill>
                  <a:srgbClr val="000000"/>
                </a:solidFill>
                <a:latin typeface="Consolas" panose="020B0609020204030204" pitchFamily="49" charset="0"/>
              </a:rPr>
              <a:t>&lt;</a:t>
            </a:r>
            <a:r>
              <a:rPr lang="en-GB" sz="1568" dirty="0" err="1">
                <a:solidFill>
                  <a:srgbClr val="2B91AF"/>
                </a:solidFill>
                <a:latin typeface="Consolas" panose="020B0609020204030204" pitchFamily="49" charset="0"/>
              </a:rPr>
              <a:t>HttpResponseMessage</a:t>
            </a:r>
            <a:r>
              <a:rPr lang="en-GB" sz="1568" dirty="0">
                <a:solidFill>
                  <a:srgbClr val="000000"/>
                </a:solidFill>
                <a:latin typeface="Consolas" panose="020B0609020204030204" pitchFamily="49" charset="0"/>
              </a:rPr>
              <a:t>&gt; Post([</a:t>
            </a:r>
            <a:r>
              <a:rPr lang="en-GB" sz="1568" dirty="0" err="1">
                <a:solidFill>
                  <a:srgbClr val="2B91AF"/>
                </a:solidFill>
                <a:latin typeface="Consolas" panose="020B0609020204030204" pitchFamily="49" charset="0"/>
              </a:rPr>
              <a:t>FromBody</a:t>
            </a:r>
            <a:r>
              <a:rPr lang="en-GB" sz="1568" dirty="0">
                <a:solidFill>
                  <a:srgbClr val="000000"/>
                </a:solidFill>
                <a:latin typeface="Consolas" panose="020B0609020204030204" pitchFamily="49" charset="0"/>
              </a:rPr>
              <a:t>]</a:t>
            </a:r>
            <a:r>
              <a:rPr lang="en-GB" sz="1568" dirty="0">
                <a:solidFill>
                  <a:srgbClr val="2B91AF"/>
                </a:solidFill>
                <a:latin typeface="Consolas" panose="020B0609020204030204" pitchFamily="49" charset="0"/>
              </a:rPr>
              <a:t>Activity</a:t>
            </a:r>
            <a:r>
              <a:rPr lang="en-GB" sz="1568" dirty="0">
                <a:solidFill>
                  <a:srgbClr val="000000"/>
                </a:solidFill>
                <a:latin typeface="Consolas" panose="020B0609020204030204" pitchFamily="49" charset="0"/>
              </a:rPr>
              <a:t> activity)</a:t>
            </a:r>
          </a:p>
          <a:p>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a:solidFill>
                  <a:srgbClr val="0000FF"/>
                </a:solidFill>
                <a:latin typeface="Consolas" panose="020B0609020204030204" pitchFamily="49" charset="0"/>
              </a:rPr>
              <a:t>if</a:t>
            </a:r>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activity.Type</a:t>
            </a:r>
            <a:r>
              <a:rPr lang="en-GB" sz="1568" dirty="0">
                <a:solidFill>
                  <a:srgbClr val="000000"/>
                </a:solidFill>
                <a:latin typeface="Consolas" panose="020B0609020204030204" pitchFamily="49" charset="0"/>
              </a:rPr>
              <a:t> == </a:t>
            </a:r>
            <a:r>
              <a:rPr lang="en-GB" sz="1568" dirty="0" err="1">
                <a:solidFill>
                  <a:srgbClr val="2B91AF"/>
                </a:solidFill>
                <a:latin typeface="Consolas" panose="020B0609020204030204" pitchFamily="49" charset="0"/>
              </a:rPr>
              <a:t>ActivityTypes</a:t>
            </a:r>
            <a:r>
              <a:rPr lang="en-GB" sz="1568" dirty="0" err="1">
                <a:solidFill>
                  <a:srgbClr val="000000"/>
                </a:solidFill>
                <a:latin typeface="Consolas" panose="020B0609020204030204" pitchFamily="49" charset="0"/>
              </a:rPr>
              <a:t>.Message</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p>
          <a:p>
            <a:r>
              <a:rPr lang="en-GB" sz="1568" dirty="0">
                <a:solidFill>
                  <a:srgbClr val="000000"/>
                </a:solidFill>
                <a:latin typeface="Consolas" panose="020B0609020204030204" pitchFamily="49" charset="0"/>
              </a:rPr>
              <a:t>    </a:t>
            </a:r>
            <a:r>
              <a:rPr lang="en-GB" sz="1568" dirty="0" err="1">
                <a:solidFill>
                  <a:srgbClr val="2B91AF"/>
                </a:solidFill>
                <a:latin typeface="Consolas" panose="020B0609020204030204" pitchFamily="49" charset="0"/>
              </a:rPr>
              <a:t>ConnectorClient</a:t>
            </a:r>
            <a:r>
              <a:rPr lang="en-GB" sz="1568" dirty="0">
                <a:solidFill>
                  <a:srgbClr val="000000"/>
                </a:solidFill>
                <a:latin typeface="Consolas" panose="020B0609020204030204" pitchFamily="49" charset="0"/>
              </a:rPr>
              <a:t> connector = </a:t>
            </a:r>
            <a:r>
              <a:rPr lang="en-GB" sz="1568" dirty="0">
                <a:solidFill>
                  <a:srgbClr val="0000FF"/>
                </a:solidFill>
                <a:latin typeface="Consolas" panose="020B0609020204030204" pitchFamily="49" charset="0"/>
              </a:rPr>
              <a:t>new</a:t>
            </a:r>
            <a:r>
              <a:rPr lang="en-GB" sz="1568" dirty="0">
                <a:solidFill>
                  <a:srgbClr val="000000"/>
                </a:solidFill>
                <a:latin typeface="Consolas" panose="020B0609020204030204" pitchFamily="49" charset="0"/>
              </a:rPr>
              <a:t> </a:t>
            </a:r>
            <a:r>
              <a:rPr lang="en-GB" sz="1568" dirty="0" err="1">
                <a:solidFill>
                  <a:srgbClr val="2B91AF"/>
                </a:solidFill>
                <a:latin typeface="Consolas" panose="020B0609020204030204" pitchFamily="49" charset="0"/>
              </a:rPr>
              <a:t>ConnectorClient</a:t>
            </a:r>
            <a:r>
              <a:rPr lang="en-GB" sz="1568" dirty="0">
                <a:solidFill>
                  <a:srgbClr val="000000"/>
                </a:solidFill>
                <a:latin typeface="Consolas" panose="020B0609020204030204" pitchFamily="49" charset="0"/>
              </a:rPr>
              <a:t>(</a:t>
            </a:r>
            <a:r>
              <a:rPr lang="en-GB" sz="1568" dirty="0">
                <a:solidFill>
                  <a:srgbClr val="0000FF"/>
                </a:solidFill>
                <a:latin typeface="Consolas" panose="020B0609020204030204" pitchFamily="49" charset="0"/>
              </a:rPr>
              <a:t>new</a:t>
            </a:r>
            <a:r>
              <a:rPr lang="en-GB" sz="1568" dirty="0">
                <a:solidFill>
                  <a:srgbClr val="000000"/>
                </a:solidFill>
                <a:latin typeface="Consolas" panose="020B0609020204030204" pitchFamily="49" charset="0"/>
              </a:rPr>
              <a:t> </a:t>
            </a:r>
            <a:r>
              <a:rPr lang="en-GB" sz="1568" dirty="0">
                <a:solidFill>
                  <a:srgbClr val="2B91AF"/>
                </a:solidFill>
                <a:latin typeface="Consolas" panose="020B0609020204030204" pitchFamily="49" charset="0"/>
              </a:rPr>
              <a:t>Uri</a:t>
            </a:r>
            <a:r>
              <a:rPr lang="en-GB" sz="1568" dirty="0">
                <a:solidFill>
                  <a:srgbClr val="000000"/>
                </a:solidFill>
                <a:latin typeface="Consolas" panose="020B0609020204030204" pitchFamily="49" charset="0"/>
              </a:rPr>
              <a:t>(</a:t>
            </a:r>
            <a:r>
              <a:rPr lang="en-GB" sz="1568" dirty="0" err="1">
                <a:solidFill>
                  <a:srgbClr val="000000"/>
                </a:solidFill>
                <a:latin typeface="Consolas" panose="020B0609020204030204" pitchFamily="49" charset="0"/>
              </a:rPr>
              <a:t>activity.ServiceUrl</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a:solidFill>
                  <a:srgbClr val="008000"/>
                </a:solidFill>
                <a:latin typeface="Consolas" panose="020B0609020204030204" pitchFamily="49" charset="0"/>
              </a:rPr>
              <a:t>// calculate something for us to return</a:t>
            </a:r>
            <a:endParaRPr lang="en-GB" sz="1568" dirty="0">
              <a:solidFill>
                <a:srgbClr val="000000"/>
              </a:solidFill>
              <a:latin typeface="Consolas" panose="020B0609020204030204" pitchFamily="49" charset="0"/>
            </a:endParaRPr>
          </a:p>
          <a:p>
            <a:r>
              <a:rPr lang="en-GB" sz="1568" dirty="0">
                <a:solidFill>
                  <a:srgbClr val="000000"/>
                </a:solidFill>
                <a:latin typeface="Consolas" panose="020B0609020204030204" pitchFamily="49" charset="0"/>
              </a:rPr>
              <a:t>    </a:t>
            </a:r>
            <a:r>
              <a:rPr lang="en-GB" sz="1568" dirty="0">
                <a:solidFill>
                  <a:srgbClr val="0000FF"/>
                </a:solidFill>
                <a:latin typeface="Consolas" panose="020B0609020204030204" pitchFamily="49" charset="0"/>
              </a:rPr>
              <a:t>int</a:t>
            </a:r>
            <a:r>
              <a:rPr lang="en-GB" sz="1568" dirty="0">
                <a:solidFill>
                  <a:srgbClr val="000000"/>
                </a:solidFill>
                <a:latin typeface="Consolas" panose="020B0609020204030204" pitchFamily="49" charset="0"/>
              </a:rPr>
              <a:t> length = (</a:t>
            </a:r>
            <a:r>
              <a:rPr lang="en-GB" sz="1568" dirty="0" err="1">
                <a:solidFill>
                  <a:srgbClr val="000000"/>
                </a:solidFill>
                <a:latin typeface="Consolas" panose="020B0609020204030204" pitchFamily="49" charset="0"/>
              </a:rPr>
              <a:t>activity.Text</a:t>
            </a:r>
            <a:r>
              <a:rPr lang="en-GB" sz="1568" dirty="0">
                <a:solidFill>
                  <a:srgbClr val="000000"/>
                </a:solidFill>
                <a:latin typeface="Consolas" panose="020B0609020204030204" pitchFamily="49" charset="0"/>
              </a:rPr>
              <a:t> ?? </a:t>
            </a:r>
            <a:r>
              <a:rPr lang="en-GB" sz="1568" dirty="0" err="1">
                <a:solidFill>
                  <a:srgbClr val="0000FF"/>
                </a:solidFill>
                <a:latin typeface="Consolas" panose="020B0609020204030204" pitchFamily="49" charset="0"/>
              </a:rPr>
              <a:t>string</a:t>
            </a:r>
            <a:r>
              <a:rPr lang="en-GB" sz="1568" dirty="0" err="1">
                <a:solidFill>
                  <a:srgbClr val="000000"/>
                </a:solidFill>
                <a:latin typeface="Consolas" panose="020B0609020204030204" pitchFamily="49" charset="0"/>
              </a:rPr>
              <a:t>.Empty</a:t>
            </a:r>
            <a:r>
              <a:rPr lang="en-GB" sz="1568" dirty="0">
                <a:solidFill>
                  <a:srgbClr val="000000"/>
                </a:solidFill>
                <a:latin typeface="Consolas" panose="020B0609020204030204" pitchFamily="49" charset="0"/>
              </a:rPr>
              <a:t>).Length;</a:t>
            </a:r>
          </a:p>
          <a:p>
            <a:endParaRPr lang="en-GB" sz="1568" dirty="0">
              <a:solidFill>
                <a:srgbClr val="000000"/>
              </a:solidFill>
              <a:latin typeface="Consolas" panose="020B0609020204030204" pitchFamily="49" charset="0"/>
            </a:endParaRPr>
          </a:p>
          <a:p>
            <a:r>
              <a:rPr lang="en-GB" sz="1568" dirty="0">
                <a:solidFill>
                  <a:srgbClr val="000000"/>
                </a:solidFill>
                <a:latin typeface="Consolas" panose="020B0609020204030204" pitchFamily="49" charset="0"/>
              </a:rPr>
              <a:t>    </a:t>
            </a:r>
            <a:r>
              <a:rPr lang="en-GB" sz="1568" dirty="0">
                <a:solidFill>
                  <a:srgbClr val="008000"/>
                </a:solidFill>
                <a:latin typeface="Consolas" panose="020B0609020204030204" pitchFamily="49" charset="0"/>
              </a:rPr>
              <a:t>// return our reply to the user</a:t>
            </a:r>
            <a:endParaRPr lang="en-GB" sz="1568" dirty="0">
              <a:solidFill>
                <a:srgbClr val="000000"/>
              </a:solidFill>
              <a:latin typeface="Consolas" panose="020B0609020204030204" pitchFamily="49" charset="0"/>
            </a:endParaRPr>
          </a:p>
          <a:p>
            <a:r>
              <a:rPr lang="en-GB" sz="1568" dirty="0">
                <a:solidFill>
                  <a:srgbClr val="000000"/>
                </a:solidFill>
                <a:latin typeface="Consolas" panose="020B0609020204030204" pitchFamily="49" charset="0"/>
              </a:rPr>
              <a:t>    </a:t>
            </a:r>
            <a:r>
              <a:rPr lang="en-GB" sz="1568" dirty="0">
                <a:solidFill>
                  <a:srgbClr val="2B91AF"/>
                </a:solidFill>
                <a:latin typeface="Consolas" panose="020B0609020204030204" pitchFamily="49" charset="0"/>
              </a:rPr>
              <a:t>Activity</a:t>
            </a:r>
            <a:r>
              <a:rPr lang="en-GB" sz="1568" dirty="0">
                <a:solidFill>
                  <a:srgbClr val="000000"/>
                </a:solidFill>
                <a:latin typeface="Consolas" panose="020B0609020204030204" pitchFamily="49" charset="0"/>
              </a:rPr>
              <a:t> reply = </a:t>
            </a:r>
            <a:r>
              <a:rPr lang="en-GB" sz="1568" dirty="0" err="1">
                <a:solidFill>
                  <a:srgbClr val="000000"/>
                </a:solidFill>
                <a:latin typeface="Consolas" panose="020B0609020204030204" pitchFamily="49" charset="0"/>
              </a:rPr>
              <a:t>activity.CreateReply</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$"You sent </a:t>
            </a:r>
            <a:r>
              <a:rPr lang="en-GB" sz="1568" dirty="0">
                <a:solidFill>
                  <a:srgbClr val="000000"/>
                </a:solidFill>
                <a:latin typeface="Consolas" panose="020B0609020204030204" pitchFamily="49" charset="0"/>
              </a:rPr>
              <a:t>{</a:t>
            </a:r>
            <a:r>
              <a:rPr lang="en-GB" sz="1568" dirty="0" err="1">
                <a:solidFill>
                  <a:srgbClr val="000000"/>
                </a:solidFill>
                <a:latin typeface="Consolas" panose="020B0609020204030204" pitchFamily="49" charset="0"/>
              </a:rPr>
              <a:t>activity.Text</a:t>
            </a:r>
            <a:r>
              <a:rPr lang="en-GB" sz="1568" dirty="0">
                <a:solidFill>
                  <a:srgbClr val="000000"/>
                </a:solidFill>
                <a:latin typeface="Consolas" panose="020B0609020204030204" pitchFamily="49" charset="0"/>
              </a:rPr>
              <a:t>}</a:t>
            </a:r>
            <a:r>
              <a:rPr lang="en-GB" sz="1568" dirty="0">
                <a:solidFill>
                  <a:srgbClr val="A31515"/>
                </a:solidFill>
                <a:latin typeface="Consolas" panose="020B0609020204030204" pitchFamily="49" charset="0"/>
              </a:rPr>
              <a:t> which was </a:t>
            </a:r>
            <a:r>
              <a:rPr lang="en-GB" sz="1568" dirty="0">
                <a:solidFill>
                  <a:srgbClr val="000000"/>
                </a:solidFill>
                <a:latin typeface="Consolas" panose="020B0609020204030204" pitchFamily="49" charset="0"/>
              </a:rPr>
              <a:t>{length}</a:t>
            </a:r>
            <a:r>
              <a:rPr lang="en-GB" sz="1568" dirty="0">
                <a:solidFill>
                  <a:srgbClr val="A31515"/>
                </a:solidFill>
                <a:latin typeface="Consolas" panose="020B0609020204030204" pitchFamily="49" charset="0"/>
              </a:rPr>
              <a:t> characters"</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a:solidFill>
                  <a:srgbClr val="0000FF"/>
                </a:solidFill>
                <a:latin typeface="Consolas" panose="020B0609020204030204" pitchFamily="49" charset="0"/>
              </a:rPr>
              <a:t>await</a:t>
            </a:r>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connector.Conversations.ReplyToActivityAsync</a:t>
            </a:r>
            <a:r>
              <a:rPr lang="en-GB" sz="1568" dirty="0">
                <a:solidFill>
                  <a:srgbClr val="000000"/>
                </a:solidFill>
                <a:latin typeface="Consolas" panose="020B0609020204030204" pitchFamily="49" charset="0"/>
              </a:rPr>
              <a:t>(reply);</a:t>
            </a:r>
          </a:p>
          <a:p>
            <a:r>
              <a:rPr lang="en-GB" sz="1568" dirty="0">
                <a:solidFill>
                  <a:srgbClr val="000000"/>
                </a:solidFill>
                <a:latin typeface="Consolas" panose="020B0609020204030204" pitchFamily="49" charset="0"/>
              </a:rPr>
              <a:t>  }</a:t>
            </a:r>
          </a:p>
          <a:p>
            <a:r>
              <a:rPr lang="en-GB" sz="1568" dirty="0">
                <a:solidFill>
                  <a:srgbClr val="000000"/>
                </a:solidFill>
                <a:latin typeface="Consolas" panose="020B0609020204030204" pitchFamily="49" charset="0"/>
              </a:rPr>
              <a:t>  </a:t>
            </a:r>
            <a:r>
              <a:rPr lang="en-GB" sz="1568" dirty="0">
                <a:solidFill>
                  <a:srgbClr val="0000FF"/>
                </a:solidFill>
                <a:latin typeface="Consolas" panose="020B0609020204030204" pitchFamily="49" charset="0"/>
              </a:rPr>
              <a:t>else</a:t>
            </a:r>
            <a:endParaRPr lang="en-GB" sz="1568" dirty="0">
              <a:solidFill>
                <a:srgbClr val="000000"/>
              </a:solidFill>
              <a:latin typeface="Consolas" panose="020B0609020204030204" pitchFamily="49" charset="0"/>
            </a:endParaRPr>
          </a:p>
          <a:p>
            <a:r>
              <a:rPr lang="en-GB" sz="1568" dirty="0">
                <a:solidFill>
                  <a:srgbClr val="000000"/>
                </a:solidFill>
                <a:latin typeface="Consolas" panose="020B0609020204030204" pitchFamily="49" charset="0"/>
              </a:rPr>
              <a:t>  {</a:t>
            </a:r>
          </a:p>
          <a:p>
            <a:r>
              <a:rPr lang="en-GB" sz="1568" dirty="0">
                <a:solidFill>
                  <a:srgbClr val="000000"/>
                </a:solidFill>
                <a:latin typeface="Consolas" panose="020B0609020204030204" pitchFamily="49" charset="0"/>
              </a:rPr>
              <a:t>    </a:t>
            </a:r>
            <a:r>
              <a:rPr lang="en-GB" sz="1568" dirty="0" err="1">
                <a:solidFill>
                  <a:srgbClr val="000000"/>
                </a:solidFill>
                <a:latin typeface="Consolas" panose="020B0609020204030204" pitchFamily="49" charset="0"/>
              </a:rPr>
              <a:t>HandleSystemMessage</a:t>
            </a:r>
            <a:r>
              <a:rPr lang="en-GB" sz="1568" dirty="0">
                <a:solidFill>
                  <a:srgbClr val="000000"/>
                </a:solidFill>
                <a:latin typeface="Consolas" panose="020B0609020204030204" pitchFamily="49" charset="0"/>
              </a:rPr>
              <a:t>(activity);</a:t>
            </a:r>
          </a:p>
          <a:p>
            <a:r>
              <a:rPr lang="en-GB" sz="1568" dirty="0">
                <a:solidFill>
                  <a:srgbClr val="000000"/>
                </a:solidFill>
                <a:latin typeface="Consolas" panose="020B0609020204030204" pitchFamily="49" charset="0"/>
              </a:rPr>
              <a:t>  }</a:t>
            </a:r>
          </a:p>
          <a:p>
            <a:r>
              <a:rPr lang="en-GB" sz="1568" dirty="0">
                <a:solidFill>
                  <a:srgbClr val="000000"/>
                </a:solidFill>
                <a:latin typeface="Consolas" panose="020B0609020204030204" pitchFamily="49" charset="0"/>
              </a:rPr>
              <a:t>  </a:t>
            </a:r>
            <a:r>
              <a:rPr lang="en-GB" sz="1568" dirty="0" err="1">
                <a:solidFill>
                  <a:srgbClr val="0000FF"/>
                </a:solidFill>
                <a:latin typeface="Consolas" panose="020B0609020204030204" pitchFamily="49" charset="0"/>
              </a:rPr>
              <a:t>var</a:t>
            </a:r>
            <a:r>
              <a:rPr lang="en-GB" sz="1568" dirty="0">
                <a:solidFill>
                  <a:srgbClr val="000000"/>
                </a:solidFill>
                <a:latin typeface="Consolas" panose="020B0609020204030204" pitchFamily="49" charset="0"/>
              </a:rPr>
              <a:t> response = </a:t>
            </a:r>
            <a:r>
              <a:rPr lang="en-GB" sz="1568" dirty="0" err="1">
                <a:solidFill>
                  <a:srgbClr val="000000"/>
                </a:solidFill>
                <a:latin typeface="Consolas" panose="020B0609020204030204" pitchFamily="49" charset="0"/>
              </a:rPr>
              <a:t>Request.CreateResponse</a:t>
            </a:r>
            <a:r>
              <a:rPr lang="en-GB" sz="1568" dirty="0">
                <a:solidFill>
                  <a:srgbClr val="000000"/>
                </a:solidFill>
                <a:latin typeface="Consolas" panose="020B0609020204030204" pitchFamily="49" charset="0"/>
              </a:rPr>
              <a:t>(</a:t>
            </a:r>
            <a:r>
              <a:rPr lang="en-GB" sz="1568" dirty="0" err="1">
                <a:solidFill>
                  <a:srgbClr val="2B91AF"/>
                </a:solidFill>
                <a:latin typeface="Consolas" panose="020B0609020204030204" pitchFamily="49" charset="0"/>
              </a:rPr>
              <a:t>HttpStatusCode</a:t>
            </a:r>
            <a:r>
              <a:rPr lang="en-GB" sz="1568" dirty="0" err="1">
                <a:solidFill>
                  <a:srgbClr val="000000"/>
                </a:solidFill>
                <a:latin typeface="Consolas" panose="020B0609020204030204" pitchFamily="49" charset="0"/>
              </a:rPr>
              <a:t>.OK</a:t>
            </a:r>
            <a:r>
              <a:rPr lang="en-GB" sz="1568" dirty="0">
                <a:solidFill>
                  <a:srgbClr val="000000"/>
                </a:solidFill>
                <a:latin typeface="Consolas" panose="020B0609020204030204" pitchFamily="49" charset="0"/>
              </a:rPr>
              <a:t>);</a:t>
            </a:r>
          </a:p>
          <a:p>
            <a:r>
              <a:rPr lang="en-GB" sz="1568" dirty="0">
                <a:solidFill>
                  <a:srgbClr val="000000"/>
                </a:solidFill>
                <a:latin typeface="Consolas" panose="020B0609020204030204" pitchFamily="49" charset="0"/>
              </a:rPr>
              <a:t>  </a:t>
            </a:r>
            <a:r>
              <a:rPr lang="en-GB" sz="1568" dirty="0">
                <a:solidFill>
                  <a:srgbClr val="0000FF"/>
                </a:solidFill>
                <a:latin typeface="Consolas" panose="020B0609020204030204" pitchFamily="49" charset="0"/>
              </a:rPr>
              <a:t>return</a:t>
            </a:r>
            <a:r>
              <a:rPr lang="en-GB" sz="1568" dirty="0">
                <a:solidFill>
                  <a:srgbClr val="000000"/>
                </a:solidFill>
                <a:latin typeface="Consolas" panose="020B0609020204030204" pitchFamily="49" charset="0"/>
              </a:rPr>
              <a:t> response;</a:t>
            </a:r>
          </a:p>
          <a:p>
            <a:r>
              <a:rPr lang="en-GB" sz="1568"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3356804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Handling System Messages</a:t>
            </a:r>
          </a:p>
        </p:txBody>
      </p:sp>
      <p:sp>
        <p:nvSpPr>
          <p:cNvPr id="3" name="Text Placeholder 2"/>
          <p:cNvSpPr>
            <a:spLocks noGrp="1"/>
          </p:cNvSpPr>
          <p:nvPr>
            <p:ph idx="1"/>
          </p:nvPr>
        </p:nvSpPr>
        <p:spPr/>
        <p:txBody>
          <a:bodyPr/>
          <a:lstStyle/>
          <a:p>
            <a:r>
              <a:rPr lang="en-GB" dirty="0"/>
              <a:t>A system message is concerned with the state of the conversation itself</a:t>
            </a:r>
          </a:p>
          <a:p>
            <a:r>
              <a:rPr lang="en-GB" dirty="0"/>
              <a:t>In the sample app the system message are handled by a separate method which responds to each message type appropriately</a:t>
            </a:r>
          </a:p>
          <a:p>
            <a:pPr lvl="1"/>
            <a:r>
              <a:rPr lang="en-GB" dirty="0"/>
              <a:t>User has left, delete their data</a:t>
            </a:r>
          </a:p>
          <a:p>
            <a:pPr lvl="1"/>
            <a:r>
              <a:rPr lang="en-GB" dirty="0"/>
              <a:t>New members added to or removed from the conversation</a:t>
            </a:r>
          </a:p>
          <a:p>
            <a:pPr lvl="1"/>
            <a:r>
              <a:rPr lang="en-GB" dirty="0"/>
              <a:t>User is typing</a:t>
            </a:r>
          </a:p>
          <a:p>
            <a:pPr lvl="1"/>
            <a:r>
              <a:rPr lang="en-GB" dirty="0"/>
              <a:t>We’ve been pinged</a:t>
            </a:r>
          </a:p>
        </p:txBody>
      </p:sp>
    </p:spTree>
    <p:extLst>
      <p:ext uri="{BB962C8B-B14F-4D97-AF65-F5344CB8AC3E}">
        <p14:creationId xmlns:p14="http://schemas.microsoft.com/office/powerpoint/2010/main" val="840636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Keeping Active</a:t>
            </a:r>
          </a:p>
        </p:txBody>
      </p:sp>
      <p:sp>
        <p:nvSpPr>
          <p:cNvPr id="3" name="Text Placeholder 2"/>
          <p:cNvSpPr>
            <a:spLocks noGrp="1"/>
          </p:cNvSpPr>
          <p:nvPr>
            <p:ph idx="1"/>
          </p:nvPr>
        </p:nvSpPr>
        <p:spPr/>
        <p:txBody>
          <a:bodyPr/>
          <a:lstStyle/>
          <a:p>
            <a:r>
              <a:rPr lang="en-GB" dirty="0"/>
              <a:t>The Activity class represents the message that was received and provides context information</a:t>
            </a:r>
          </a:p>
          <a:p>
            <a:r>
              <a:rPr lang="en-GB" dirty="0"/>
              <a:t>The basic </a:t>
            </a:r>
            <a:r>
              <a:rPr lang="en-GB" dirty="0" err="1"/>
              <a:t>Chatbot</a:t>
            </a:r>
            <a:r>
              <a:rPr lang="en-GB" dirty="0"/>
              <a:t> just uses the text that was entered into the message</a:t>
            </a:r>
          </a:p>
          <a:p>
            <a:r>
              <a:rPr lang="en-GB" dirty="0"/>
              <a:t>The Activity class can be used to drive a Dialog instance</a:t>
            </a:r>
          </a:p>
          <a:p>
            <a:r>
              <a:rPr lang="en-GB" dirty="0"/>
              <a:t>My focus at the moment is on sending simple commands to my robots</a:t>
            </a:r>
          </a:p>
        </p:txBody>
      </p:sp>
    </p:spTree>
    <p:extLst>
      <p:ext uri="{BB962C8B-B14F-4D97-AF65-F5344CB8AC3E}">
        <p14:creationId xmlns:p14="http://schemas.microsoft.com/office/powerpoint/2010/main" val="4058757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Demo 2: Talking to </a:t>
            </a:r>
            <a:r>
              <a:rPr lang="en-GB" dirty="0" err="1"/>
              <a:t>HullPixelbotBot</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5935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Deploy your bot to the cloud</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361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Hosting your bot code</a:t>
            </a:r>
          </a:p>
        </p:txBody>
      </p:sp>
      <p:sp>
        <p:nvSpPr>
          <p:cNvPr id="3" name="Text Placeholder 2"/>
          <p:cNvSpPr>
            <a:spLocks noGrp="1"/>
          </p:cNvSpPr>
          <p:nvPr>
            <p:ph idx="1"/>
          </p:nvPr>
        </p:nvSpPr>
        <p:spPr>
          <a:xfrm>
            <a:off x="838203" y="1825627"/>
            <a:ext cx="5717580" cy="4351336"/>
          </a:xfrm>
        </p:spPr>
        <p:txBody>
          <a:bodyPr/>
          <a:lstStyle/>
          <a:p>
            <a:r>
              <a:rPr lang="en-GB" dirty="0"/>
              <a:t>You can host your bot code anywhere you like</a:t>
            </a:r>
          </a:p>
          <a:p>
            <a:pPr lvl="1"/>
            <a:r>
              <a:rPr lang="en-GB" dirty="0"/>
              <a:t>But publishing to Azure is really easy </a:t>
            </a:r>
            <a:r>
              <a:rPr lang="en-GB" dirty="0">
                <a:sym typeface="Wingdings" panose="05000000000000000000" pitchFamily="2" charset="2"/>
              </a:rPr>
              <a:t></a:t>
            </a:r>
          </a:p>
          <a:p>
            <a:r>
              <a:rPr lang="en-GB" dirty="0">
                <a:sym typeface="Wingdings" panose="05000000000000000000" pitchFamily="2" charset="2"/>
              </a:rPr>
              <a:t>Once you have your endpoint you configure your bot to point to that, and away you go</a:t>
            </a:r>
            <a:endParaRPr lang="en-GB" dirty="0"/>
          </a:p>
        </p:txBody>
      </p:sp>
      <p:pic>
        <p:nvPicPr>
          <p:cNvPr id="4" name="Picture 3"/>
          <p:cNvPicPr>
            <a:picLocks noChangeAspect="1"/>
          </p:cNvPicPr>
          <p:nvPr/>
        </p:nvPicPr>
        <p:blipFill>
          <a:blip r:embed="rId2"/>
          <a:stretch>
            <a:fillRect/>
          </a:stretch>
        </p:blipFill>
        <p:spPr>
          <a:xfrm>
            <a:off x="7127565" y="1690688"/>
            <a:ext cx="3633276" cy="4061065"/>
          </a:xfrm>
          <a:prstGeom prst="rect">
            <a:avLst/>
          </a:prstGeom>
        </p:spPr>
      </p:pic>
    </p:spTree>
    <p:extLst>
      <p:ext uri="{BB962C8B-B14F-4D97-AF65-F5344CB8AC3E}">
        <p14:creationId xmlns:p14="http://schemas.microsoft.com/office/powerpoint/2010/main" val="2035428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Platforms for a robot</a:t>
            </a:r>
          </a:p>
        </p:txBody>
      </p:sp>
      <p:sp>
        <p:nvSpPr>
          <p:cNvPr id="3" name="Text Placeholder 2"/>
          <p:cNvSpPr>
            <a:spLocks noGrp="1"/>
          </p:cNvSpPr>
          <p:nvPr>
            <p:ph idx="1"/>
          </p:nvPr>
        </p:nvSpPr>
        <p:spPr/>
        <p:txBody>
          <a:bodyPr>
            <a:normAutofit fontScale="92500" lnSpcReduction="10000"/>
          </a:bodyPr>
          <a:lstStyle/>
          <a:p>
            <a:r>
              <a:rPr lang="en-GB" dirty="0"/>
              <a:t>Raspberry Pi</a:t>
            </a:r>
          </a:p>
          <a:p>
            <a:pPr lvl="1"/>
            <a:r>
              <a:rPr lang="en-GB" dirty="0"/>
              <a:t>Advantages:</a:t>
            </a:r>
          </a:p>
          <a:p>
            <a:pPr lvl="2"/>
            <a:r>
              <a:rPr lang="en-GB" dirty="0"/>
              <a:t>Very powerful</a:t>
            </a:r>
          </a:p>
          <a:p>
            <a:pPr lvl="2"/>
            <a:r>
              <a:rPr lang="en-GB" dirty="0"/>
              <a:t>Can run Windows 10 Universal Applications</a:t>
            </a:r>
          </a:p>
          <a:p>
            <a:pPr lvl="2"/>
            <a:r>
              <a:rPr lang="en-GB" dirty="0"/>
              <a:t>Very connected (Bluetooth and </a:t>
            </a:r>
            <a:r>
              <a:rPr lang="en-GB" dirty="0" err="1"/>
              <a:t>WiFi</a:t>
            </a:r>
            <a:r>
              <a:rPr lang="en-GB" dirty="0"/>
              <a:t> on the Pi 3)</a:t>
            </a:r>
          </a:p>
          <a:p>
            <a:pPr lvl="1"/>
            <a:r>
              <a:rPr lang="en-GB" dirty="0"/>
              <a:t>Disadvantages:</a:t>
            </a:r>
          </a:p>
          <a:p>
            <a:pPr lvl="2"/>
            <a:r>
              <a:rPr lang="en-GB" dirty="0"/>
              <a:t>Takes a while to boot</a:t>
            </a:r>
          </a:p>
          <a:p>
            <a:pPr lvl="2"/>
            <a:r>
              <a:rPr lang="en-GB" dirty="0"/>
              <a:t>Need to be careful about </a:t>
            </a:r>
            <a:r>
              <a:rPr lang="en-GB" dirty="0" err="1"/>
              <a:t>startup</a:t>
            </a:r>
            <a:r>
              <a:rPr lang="en-GB" dirty="0"/>
              <a:t> and shutdown</a:t>
            </a:r>
          </a:p>
          <a:p>
            <a:pPr lvl="2"/>
            <a:r>
              <a:rPr lang="en-GB" dirty="0"/>
              <a:t>Fairly limited connection options unless you buy an extender board</a:t>
            </a:r>
          </a:p>
          <a:p>
            <a:pPr lvl="2"/>
            <a:r>
              <a:rPr lang="en-GB" dirty="0"/>
              <a:t>Can be expensive once you’ve bought all the bits you need</a:t>
            </a:r>
          </a:p>
          <a:p>
            <a:pPr lvl="1"/>
            <a:endParaRPr lang="en-GB" dirty="0"/>
          </a:p>
          <a:p>
            <a:pPr lvl="1"/>
            <a:r>
              <a:rPr lang="en-GB" dirty="0"/>
              <a:t>The Pi is great as a mid-level device that would sit between your low level sensors and something above (perhaps Azure) but it is too expensive and fragile to be spread around in large numbers</a:t>
            </a:r>
          </a:p>
        </p:txBody>
      </p:sp>
      <p:pic>
        <p:nvPicPr>
          <p:cNvPr id="5" name="Picture 4"/>
          <p:cNvPicPr>
            <a:picLocks noChangeAspect="1"/>
          </p:cNvPicPr>
          <p:nvPr/>
        </p:nvPicPr>
        <p:blipFill>
          <a:blip r:embed="rId2"/>
          <a:stretch>
            <a:fillRect/>
          </a:stretch>
        </p:blipFill>
        <p:spPr>
          <a:xfrm>
            <a:off x="7437257" y="2017151"/>
            <a:ext cx="3539870" cy="1976589"/>
          </a:xfrm>
          <a:prstGeom prst="rect">
            <a:avLst/>
          </a:prstGeom>
        </p:spPr>
      </p:pic>
    </p:spTree>
    <p:extLst>
      <p:ext uri="{BB962C8B-B14F-4D97-AF65-F5344CB8AC3E}">
        <p14:creationId xmlns:p14="http://schemas.microsoft.com/office/powerpoint/2010/main" val="3238406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Publish target</a:t>
            </a:r>
          </a:p>
        </p:txBody>
      </p:sp>
      <p:sp>
        <p:nvSpPr>
          <p:cNvPr id="3" name="Text Placeholder 2"/>
          <p:cNvSpPr>
            <a:spLocks noGrp="1"/>
          </p:cNvSpPr>
          <p:nvPr>
            <p:ph idx="1"/>
          </p:nvPr>
        </p:nvSpPr>
        <p:spPr>
          <a:xfrm>
            <a:off x="838203" y="1825627"/>
            <a:ext cx="5392116" cy="4351336"/>
          </a:xfrm>
        </p:spPr>
        <p:txBody>
          <a:bodyPr/>
          <a:lstStyle/>
          <a:p>
            <a:r>
              <a:rPr lang="en-GB" dirty="0"/>
              <a:t>Decide where the bot is going to be hosted</a:t>
            </a:r>
          </a:p>
        </p:txBody>
      </p:sp>
      <p:pic>
        <p:nvPicPr>
          <p:cNvPr id="4" name="Picture 3"/>
          <p:cNvPicPr>
            <a:picLocks noChangeAspect="1"/>
          </p:cNvPicPr>
          <p:nvPr/>
        </p:nvPicPr>
        <p:blipFill>
          <a:blip r:embed="rId2"/>
          <a:stretch>
            <a:fillRect/>
          </a:stretch>
        </p:blipFill>
        <p:spPr>
          <a:xfrm>
            <a:off x="6410274" y="1376176"/>
            <a:ext cx="5585277" cy="4414426"/>
          </a:xfrm>
          <a:prstGeom prst="rect">
            <a:avLst/>
          </a:prstGeom>
        </p:spPr>
      </p:pic>
    </p:spTree>
    <p:extLst>
      <p:ext uri="{BB962C8B-B14F-4D97-AF65-F5344CB8AC3E}">
        <p14:creationId xmlns:p14="http://schemas.microsoft.com/office/powerpoint/2010/main" val="3283581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Azure Web Apps</a:t>
            </a:r>
          </a:p>
        </p:txBody>
      </p:sp>
      <p:sp>
        <p:nvSpPr>
          <p:cNvPr id="3" name="Text Placeholder 2"/>
          <p:cNvSpPr>
            <a:spLocks noGrp="1"/>
          </p:cNvSpPr>
          <p:nvPr>
            <p:ph idx="1"/>
          </p:nvPr>
        </p:nvSpPr>
        <p:spPr/>
        <p:txBody>
          <a:bodyPr/>
          <a:lstStyle/>
          <a:p>
            <a:r>
              <a:rPr lang="en-GB" dirty="0"/>
              <a:t>Make a new web app</a:t>
            </a:r>
          </a:p>
        </p:txBody>
      </p:sp>
      <p:pic>
        <p:nvPicPr>
          <p:cNvPr id="4" name="Picture 3"/>
          <p:cNvPicPr>
            <a:picLocks noChangeAspect="1"/>
          </p:cNvPicPr>
          <p:nvPr/>
        </p:nvPicPr>
        <p:blipFill>
          <a:blip r:embed="rId2"/>
          <a:stretch>
            <a:fillRect/>
          </a:stretch>
        </p:blipFill>
        <p:spPr>
          <a:xfrm>
            <a:off x="6130532" y="1341408"/>
            <a:ext cx="4972897" cy="4514644"/>
          </a:xfrm>
          <a:prstGeom prst="rect">
            <a:avLst/>
          </a:prstGeom>
        </p:spPr>
      </p:pic>
    </p:spTree>
    <p:extLst>
      <p:ext uri="{BB962C8B-B14F-4D97-AF65-F5344CB8AC3E}">
        <p14:creationId xmlns:p14="http://schemas.microsoft.com/office/powerpoint/2010/main" val="3576404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the app</a:t>
            </a:r>
          </a:p>
        </p:txBody>
      </p:sp>
      <p:sp>
        <p:nvSpPr>
          <p:cNvPr id="3" name="Text Placeholder 2"/>
          <p:cNvSpPr>
            <a:spLocks noGrp="1"/>
          </p:cNvSpPr>
          <p:nvPr>
            <p:ph idx="1"/>
          </p:nvPr>
        </p:nvSpPr>
        <p:spPr>
          <a:xfrm>
            <a:off x="838203" y="1825627"/>
            <a:ext cx="4617200" cy="4351336"/>
          </a:xfrm>
        </p:spPr>
        <p:txBody>
          <a:bodyPr/>
          <a:lstStyle/>
          <a:p>
            <a:r>
              <a:rPr lang="en-GB" dirty="0"/>
              <a:t>Select the service plan and the regions for your app</a:t>
            </a:r>
          </a:p>
          <a:p>
            <a:r>
              <a:rPr lang="en-GB" dirty="0"/>
              <a:t>Give the app a name that matches the endpoint for your bot</a:t>
            </a:r>
          </a:p>
          <a:p>
            <a:pPr lvl="1"/>
            <a:r>
              <a:rPr lang="en-GB" dirty="0"/>
              <a:t>Although you can change this later if you get it wrong – like I did</a:t>
            </a:r>
          </a:p>
        </p:txBody>
      </p:sp>
      <p:pic>
        <p:nvPicPr>
          <p:cNvPr id="5" name="Picture 4"/>
          <p:cNvPicPr>
            <a:picLocks noChangeAspect="1"/>
          </p:cNvPicPr>
          <p:nvPr/>
        </p:nvPicPr>
        <p:blipFill>
          <a:blip r:embed="rId2"/>
          <a:stretch>
            <a:fillRect/>
          </a:stretch>
        </p:blipFill>
        <p:spPr>
          <a:xfrm>
            <a:off x="5907175" y="1219266"/>
            <a:ext cx="6005017" cy="4669531"/>
          </a:xfrm>
          <a:prstGeom prst="rect">
            <a:avLst/>
          </a:prstGeom>
        </p:spPr>
      </p:pic>
    </p:spTree>
    <p:extLst>
      <p:ext uri="{BB962C8B-B14F-4D97-AF65-F5344CB8AC3E}">
        <p14:creationId xmlns:p14="http://schemas.microsoft.com/office/powerpoint/2010/main" val="2172485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Deploy</a:t>
            </a:r>
          </a:p>
        </p:txBody>
      </p:sp>
      <p:sp>
        <p:nvSpPr>
          <p:cNvPr id="3" name="Text Placeholder 2"/>
          <p:cNvSpPr>
            <a:spLocks noGrp="1"/>
          </p:cNvSpPr>
          <p:nvPr>
            <p:ph idx="1"/>
          </p:nvPr>
        </p:nvSpPr>
        <p:spPr>
          <a:xfrm>
            <a:off x="838203" y="1825627"/>
            <a:ext cx="4462217" cy="4351336"/>
          </a:xfrm>
        </p:spPr>
        <p:txBody>
          <a:bodyPr/>
          <a:lstStyle/>
          <a:p>
            <a:r>
              <a:rPr lang="en-GB" dirty="0"/>
              <a:t>Deploying the bot takes a surprisingly short time</a:t>
            </a:r>
          </a:p>
        </p:txBody>
      </p:sp>
      <p:pic>
        <p:nvPicPr>
          <p:cNvPr id="6" name="Picture 5"/>
          <p:cNvPicPr>
            <a:picLocks noChangeAspect="1"/>
          </p:cNvPicPr>
          <p:nvPr/>
        </p:nvPicPr>
        <p:blipFill>
          <a:blip r:embed="rId2"/>
          <a:stretch>
            <a:fillRect/>
          </a:stretch>
        </p:blipFill>
        <p:spPr>
          <a:xfrm>
            <a:off x="5601853" y="1202908"/>
            <a:ext cx="6079729" cy="4669531"/>
          </a:xfrm>
          <a:prstGeom prst="rect">
            <a:avLst/>
          </a:prstGeom>
        </p:spPr>
      </p:pic>
    </p:spTree>
    <p:extLst>
      <p:ext uri="{BB962C8B-B14F-4D97-AF65-F5344CB8AC3E}">
        <p14:creationId xmlns:p14="http://schemas.microsoft.com/office/powerpoint/2010/main" val="2756750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HullPixelbot</a:t>
            </a:r>
            <a:r>
              <a:rPr lang="en-GB" dirty="0"/>
              <a:t> on Skype</a:t>
            </a:r>
          </a:p>
        </p:txBody>
      </p:sp>
      <p:sp>
        <p:nvSpPr>
          <p:cNvPr id="3" name="Text Placeholder 2"/>
          <p:cNvSpPr>
            <a:spLocks noGrp="1"/>
          </p:cNvSpPr>
          <p:nvPr>
            <p:ph idx="1"/>
          </p:nvPr>
        </p:nvSpPr>
        <p:spPr>
          <a:xfrm>
            <a:off x="838203" y="1825627"/>
            <a:ext cx="4431221" cy="4351336"/>
          </a:xfrm>
        </p:spPr>
        <p:txBody>
          <a:bodyPr/>
          <a:lstStyle/>
          <a:p>
            <a:r>
              <a:rPr lang="en-GB" dirty="0"/>
              <a:t>This is the </a:t>
            </a:r>
            <a:r>
              <a:rPr lang="en-GB" dirty="0" err="1"/>
              <a:t>HullPixelbot</a:t>
            </a:r>
            <a:r>
              <a:rPr lang="en-GB" dirty="0"/>
              <a:t> on Skype</a:t>
            </a:r>
          </a:p>
          <a:p>
            <a:r>
              <a:rPr lang="en-GB" dirty="0"/>
              <a:t>You can use it to send commands to the robot</a:t>
            </a:r>
          </a:p>
          <a:p>
            <a:r>
              <a:rPr lang="en-GB" dirty="0"/>
              <a:t>Note that this is not publicly available yet</a:t>
            </a:r>
          </a:p>
        </p:txBody>
      </p:sp>
      <p:pic>
        <p:nvPicPr>
          <p:cNvPr id="4" name="Picture 3"/>
          <p:cNvPicPr>
            <a:picLocks noChangeAspect="1"/>
          </p:cNvPicPr>
          <p:nvPr/>
        </p:nvPicPr>
        <p:blipFill>
          <a:blip r:embed="rId2"/>
          <a:stretch>
            <a:fillRect/>
          </a:stretch>
        </p:blipFill>
        <p:spPr>
          <a:xfrm>
            <a:off x="6540284" y="1383058"/>
            <a:ext cx="5085386" cy="3954355"/>
          </a:xfrm>
          <a:prstGeom prst="rect">
            <a:avLst/>
          </a:prstGeom>
        </p:spPr>
      </p:pic>
    </p:spTree>
    <p:extLst>
      <p:ext uri="{BB962C8B-B14F-4D97-AF65-F5344CB8AC3E}">
        <p14:creationId xmlns:p14="http://schemas.microsoft.com/office/powerpoint/2010/main" val="2015001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Publish your bot</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74007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 publishing</a:t>
            </a:r>
          </a:p>
        </p:txBody>
      </p:sp>
      <p:sp>
        <p:nvSpPr>
          <p:cNvPr id="3" name="Text Placeholder 2"/>
          <p:cNvSpPr>
            <a:spLocks noGrp="1"/>
          </p:cNvSpPr>
          <p:nvPr>
            <p:ph idx="1"/>
          </p:nvPr>
        </p:nvSpPr>
        <p:spPr>
          <a:xfrm>
            <a:off x="838203" y="3642101"/>
            <a:ext cx="10515600" cy="2534861"/>
          </a:xfrm>
        </p:spPr>
        <p:txBody>
          <a:bodyPr/>
          <a:lstStyle/>
          <a:p>
            <a:r>
              <a:rPr lang="en-GB" dirty="0"/>
              <a:t>Before a bot is made publicly available you need to publish it</a:t>
            </a:r>
          </a:p>
          <a:p>
            <a:r>
              <a:rPr lang="en-GB" dirty="0"/>
              <a:t>The button is hidden on the above screenshot</a:t>
            </a:r>
          </a:p>
          <a:p>
            <a:pPr lvl="1"/>
            <a:r>
              <a:rPr lang="en-GB" dirty="0"/>
              <a:t>Sorry about that</a:t>
            </a:r>
          </a:p>
          <a:p>
            <a:r>
              <a:rPr lang="en-GB" dirty="0"/>
              <a:t>Only after the bot has been approved is it added to the bot directory</a:t>
            </a:r>
          </a:p>
          <a:p>
            <a:pPr lvl="1"/>
            <a:r>
              <a:rPr lang="en-GB" dirty="0"/>
              <a:t>But you can still test it locally on your Skype account</a:t>
            </a:r>
          </a:p>
        </p:txBody>
      </p:sp>
      <p:pic>
        <p:nvPicPr>
          <p:cNvPr id="4" name="Picture 3"/>
          <p:cNvPicPr>
            <a:picLocks noChangeAspect="1"/>
          </p:cNvPicPr>
          <p:nvPr/>
        </p:nvPicPr>
        <p:blipFill>
          <a:blip r:embed="rId2"/>
          <a:stretch>
            <a:fillRect/>
          </a:stretch>
        </p:blipFill>
        <p:spPr>
          <a:xfrm>
            <a:off x="423555" y="1690688"/>
            <a:ext cx="11768445" cy="1138476"/>
          </a:xfrm>
          <a:prstGeom prst="rect">
            <a:avLst/>
          </a:prstGeom>
        </p:spPr>
      </p:pic>
    </p:spTree>
    <p:extLst>
      <p:ext uri="{BB962C8B-B14F-4D97-AF65-F5344CB8AC3E}">
        <p14:creationId xmlns:p14="http://schemas.microsoft.com/office/powerpoint/2010/main" val="2031237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Use the bot</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52790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Bots and channels</a:t>
            </a:r>
          </a:p>
        </p:txBody>
      </p:sp>
      <p:sp>
        <p:nvSpPr>
          <p:cNvPr id="3" name="Text Placeholder 2"/>
          <p:cNvSpPr>
            <a:spLocks noGrp="1"/>
          </p:cNvSpPr>
          <p:nvPr>
            <p:ph idx="1"/>
          </p:nvPr>
        </p:nvSpPr>
        <p:spPr>
          <a:xfrm>
            <a:off x="838203" y="4788976"/>
            <a:ext cx="10515600" cy="1387987"/>
          </a:xfrm>
        </p:spPr>
        <p:txBody>
          <a:bodyPr/>
          <a:lstStyle/>
          <a:p>
            <a:r>
              <a:rPr lang="en-GB" dirty="0"/>
              <a:t>By default your bot is visible on two channels</a:t>
            </a:r>
          </a:p>
          <a:p>
            <a:r>
              <a:rPr lang="en-GB" dirty="0"/>
              <a:t>The Skype channel will only work once the bot has passed approval</a:t>
            </a:r>
          </a:p>
          <a:p>
            <a:pPr lvl="1"/>
            <a:r>
              <a:rPr lang="en-GB" dirty="0"/>
              <a:t>The Web Chat client does work however</a:t>
            </a:r>
          </a:p>
        </p:txBody>
      </p:sp>
      <p:pic>
        <p:nvPicPr>
          <p:cNvPr id="4" name="Picture 3"/>
          <p:cNvPicPr>
            <a:picLocks noChangeAspect="1"/>
          </p:cNvPicPr>
          <p:nvPr/>
        </p:nvPicPr>
        <p:blipFill>
          <a:blip r:embed="rId2"/>
          <a:stretch>
            <a:fillRect/>
          </a:stretch>
        </p:blipFill>
        <p:spPr>
          <a:xfrm>
            <a:off x="1059838" y="1533354"/>
            <a:ext cx="10684510" cy="2941868"/>
          </a:xfrm>
          <a:prstGeom prst="rect">
            <a:avLst/>
          </a:prstGeom>
        </p:spPr>
      </p:pic>
    </p:spTree>
    <p:extLst>
      <p:ext uri="{BB962C8B-B14F-4D97-AF65-F5344CB8AC3E}">
        <p14:creationId xmlns:p14="http://schemas.microsoft.com/office/powerpoint/2010/main" val="880927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a web chat</a:t>
            </a:r>
          </a:p>
        </p:txBody>
      </p:sp>
      <p:sp>
        <p:nvSpPr>
          <p:cNvPr id="3" name="Text Placeholder 2"/>
          <p:cNvSpPr>
            <a:spLocks noGrp="1"/>
          </p:cNvSpPr>
          <p:nvPr>
            <p:ph idx="1"/>
          </p:nvPr>
        </p:nvSpPr>
        <p:spPr>
          <a:xfrm>
            <a:off x="838203" y="1825627"/>
            <a:ext cx="5438611" cy="4351336"/>
          </a:xfrm>
        </p:spPr>
        <p:txBody>
          <a:bodyPr/>
          <a:lstStyle/>
          <a:p>
            <a:r>
              <a:rPr lang="en-GB" dirty="0"/>
              <a:t>The web chat provides an </a:t>
            </a:r>
            <a:r>
              <a:rPr lang="en-GB" dirty="0" err="1"/>
              <a:t>iFrame</a:t>
            </a:r>
            <a:r>
              <a:rPr lang="en-GB" dirty="0"/>
              <a:t> that you can drop into any web page</a:t>
            </a:r>
          </a:p>
          <a:p>
            <a:r>
              <a:rPr lang="en-GB" dirty="0"/>
              <a:t>The HTML contains a Secret which you need to embed into the </a:t>
            </a:r>
            <a:r>
              <a:rPr lang="en-GB" dirty="0" err="1"/>
              <a:t>iFrame</a:t>
            </a:r>
            <a:endParaRPr lang="en-GB" dirty="0"/>
          </a:p>
        </p:txBody>
      </p:sp>
      <p:pic>
        <p:nvPicPr>
          <p:cNvPr id="4" name="Picture 3"/>
          <p:cNvPicPr>
            <a:picLocks noChangeAspect="1"/>
          </p:cNvPicPr>
          <p:nvPr/>
        </p:nvPicPr>
        <p:blipFill>
          <a:blip r:embed="rId2"/>
          <a:stretch>
            <a:fillRect/>
          </a:stretch>
        </p:blipFill>
        <p:spPr>
          <a:xfrm>
            <a:off x="6519555" y="1406768"/>
            <a:ext cx="4456041" cy="4744821"/>
          </a:xfrm>
          <a:prstGeom prst="rect">
            <a:avLst/>
          </a:prstGeom>
        </p:spPr>
      </p:pic>
      <p:sp>
        <p:nvSpPr>
          <p:cNvPr id="5" name="Rectangle 4"/>
          <p:cNvSpPr/>
          <p:nvPr/>
        </p:nvSpPr>
        <p:spPr bwMode="auto">
          <a:xfrm>
            <a:off x="8072590" y="3852555"/>
            <a:ext cx="2753106" cy="1411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9413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99572" y="1646393"/>
            <a:ext cx="3582794" cy="2804463"/>
          </a:xfrm>
          <a:prstGeom prst="rect">
            <a:avLst/>
          </a:prstGeom>
        </p:spPr>
      </p:pic>
      <p:sp>
        <p:nvSpPr>
          <p:cNvPr id="2" name="Title 1"/>
          <p:cNvSpPr>
            <a:spLocks noGrp="1"/>
          </p:cNvSpPr>
          <p:nvPr>
            <p:ph type="title"/>
          </p:nvPr>
        </p:nvSpPr>
        <p:spPr/>
        <p:txBody>
          <a:bodyPr/>
          <a:lstStyle/>
          <a:p>
            <a:r>
              <a:rPr lang="en-GB" dirty="0"/>
              <a:t>Platforms for a robot</a:t>
            </a:r>
          </a:p>
        </p:txBody>
      </p:sp>
      <p:sp>
        <p:nvSpPr>
          <p:cNvPr id="3" name="Text Placeholder 2"/>
          <p:cNvSpPr>
            <a:spLocks noGrp="1"/>
          </p:cNvSpPr>
          <p:nvPr>
            <p:ph idx="1"/>
          </p:nvPr>
        </p:nvSpPr>
        <p:spPr/>
        <p:txBody>
          <a:bodyPr>
            <a:normAutofit fontScale="92500" lnSpcReduction="20000"/>
          </a:bodyPr>
          <a:lstStyle/>
          <a:p>
            <a:r>
              <a:rPr lang="en-GB" dirty="0"/>
              <a:t>Arduino</a:t>
            </a:r>
          </a:p>
          <a:p>
            <a:pPr lvl="1"/>
            <a:r>
              <a:rPr lang="en-GB" dirty="0"/>
              <a:t>Advantages:</a:t>
            </a:r>
          </a:p>
          <a:p>
            <a:pPr lvl="2"/>
            <a:r>
              <a:rPr lang="en-GB" dirty="0"/>
              <a:t>Really cheap</a:t>
            </a:r>
          </a:p>
          <a:p>
            <a:pPr lvl="2"/>
            <a:r>
              <a:rPr lang="en-GB" dirty="0"/>
              <a:t>Easy to write code</a:t>
            </a:r>
          </a:p>
          <a:p>
            <a:pPr lvl="2"/>
            <a:r>
              <a:rPr lang="en-GB" dirty="0"/>
              <a:t>Plenty of i/o – both analogue and digital</a:t>
            </a:r>
          </a:p>
          <a:p>
            <a:pPr lvl="2"/>
            <a:r>
              <a:rPr lang="en-GB" dirty="0"/>
              <a:t>A proper embedded device</a:t>
            </a:r>
          </a:p>
          <a:p>
            <a:pPr lvl="3"/>
            <a:r>
              <a:rPr lang="en-GB" dirty="0"/>
              <a:t>code runs directly on the hardware</a:t>
            </a:r>
          </a:p>
          <a:p>
            <a:pPr lvl="1"/>
            <a:r>
              <a:rPr lang="en-GB" dirty="0"/>
              <a:t>Disadvantages</a:t>
            </a:r>
          </a:p>
          <a:p>
            <a:pPr lvl="2"/>
            <a:r>
              <a:rPr lang="en-GB" dirty="0"/>
              <a:t>Not that powerful</a:t>
            </a:r>
          </a:p>
          <a:p>
            <a:pPr lvl="2"/>
            <a:r>
              <a:rPr lang="en-GB" dirty="0"/>
              <a:t>Very limited program and data space (32K and 2K)</a:t>
            </a:r>
          </a:p>
          <a:p>
            <a:pPr lvl="2"/>
            <a:r>
              <a:rPr lang="en-GB" dirty="0"/>
              <a:t>No networking ability built in</a:t>
            </a:r>
          </a:p>
          <a:p>
            <a:pPr lvl="3"/>
            <a:r>
              <a:rPr lang="en-GB" dirty="0"/>
              <a:t>you have to use serial connections to transfer information</a:t>
            </a:r>
          </a:p>
          <a:p>
            <a:pPr lvl="1"/>
            <a:endParaRPr lang="en-GB" dirty="0"/>
          </a:p>
          <a:p>
            <a:pPr lvl="1"/>
            <a:r>
              <a:rPr lang="en-GB" dirty="0"/>
              <a:t>The Arduino is fantastic for simple, disconnected devices but is no good for anything that you’d like to connect to the outside world. Very cheap though	</a:t>
            </a:r>
          </a:p>
        </p:txBody>
      </p:sp>
    </p:spTree>
    <p:extLst>
      <p:ext uri="{BB962C8B-B14F-4D97-AF65-F5344CB8AC3E}">
        <p14:creationId xmlns:p14="http://schemas.microsoft.com/office/powerpoint/2010/main" val="690197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HullPixelbot</a:t>
            </a:r>
            <a:r>
              <a:rPr lang="en-GB" dirty="0"/>
              <a:t> web chat</a:t>
            </a:r>
          </a:p>
        </p:txBody>
      </p:sp>
      <p:sp>
        <p:nvSpPr>
          <p:cNvPr id="3" name="Text Placeholder 2"/>
          <p:cNvSpPr>
            <a:spLocks noGrp="1"/>
          </p:cNvSpPr>
          <p:nvPr>
            <p:ph idx="1"/>
          </p:nvPr>
        </p:nvSpPr>
        <p:spPr>
          <a:xfrm>
            <a:off x="838203" y="1825627"/>
            <a:ext cx="5423112" cy="4351336"/>
          </a:xfrm>
        </p:spPr>
        <p:txBody>
          <a:bodyPr/>
          <a:lstStyle/>
          <a:p>
            <a:r>
              <a:rPr lang="en-GB" dirty="0"/>
              <a:t>If you go to hullpixelbot.com you can find the web dialog we will be using to control the robot</a:t>
            </a:r>
          </a:p>
        </p:txBody>
      </p:sp>
      <p:pic>
        <p:nvPicPr>
          <p:cNvPr id="4" name="Picture 3"/>
          <p:cNvPicPr>
            <a:picLocks noChangeAspect="1"/>
          </p:cNvPicPr>
          <p:nvPr/>
        </p:nvPicPr>
        <p:blipFill>
          <a:blip r:embed="rId2"/>
          <a:stretch>
            <a:fillRect/>
          </a:stretch>
        </p:blipFill>
        <p:spPr>
          <a:xfrm>
            <a:off x="7688911" y="1825627"/>
            <a:ext cx="3522286" cy="4089634"/>
          </a:xfrm>
          <a:prstGeom prst="rect">
            <a:avLst/>
          </a:prstGeom>
        </p:spPr>
      </p:pic>
    </p:spTree>
    <p:extLst>
      <p:ext uri="{BB962C8B-B14F-4D97-AF65-F5344CB8AC3E}">
        <p14:creationId xmlns:p14="http://schemas.microsoft.com/office/powerpoint/2010/main" val="246641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bots to robots</a:t>
            </a:r>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1565349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Robot devices</a:t>
            </a:r>
          </a:p>
        </p:txBody>
      </p:sp>
      <p:sp>
        <p:nvSpPr>
          <p:cNvPr id="3" name="Text Placeholder 2"/>
          <p:cNvSpPr>
            <a:spLocks noGrp="1"/>
          </p:cNvSpPr>
          <p:nvPr>
            <p:ph idx="1"/>
          </p:nvPr>
        </p:nvSpPr>
        <p:spPr/>
        <p:txBody>
          <a:bodyPr/>
          <a:lstStyle/>
          <a:p>
            <a:r>
              <a:rPr lang="en-GB" dirty="0"/>
              <a:t>The bot will need to talk to a robot</a:t>
            </a:r>
          </a:p>
          <a:p>
            <a:r>
              <a:rPr lang="en-GB" dirty="0"/>
              <a:t>To do this we have to give the robot an identity on MQTT and then talk via this to the device</a:t>
            </a:r>
          </a:p>
        </p:txBody>
      </p:sp>
    </p:spTree>
    <p:extLst>
      <p:ext uri="{BB962C8B-B14F-4D97-AF65-F5344CB8AC3E}">
        <p14:creationId xmlns:p14="http://schemas.microsoft.com/office/powerpoint/2010/main" val="1590722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a device endpoint</a:t>
            </a:r>
          </a:p>
        </p:txBody>
      </p:sp>
      <p:sp>
        <p:nvSpPr>
          <p:cNvPr id="3" name="Text Placeholder 2"/>
          <p:cNvSpPr>
            <a:spLocks noGrp="1"/>
          </p:cNvSpPr>
          <p:nvPr>
            <p:ph idx="1"/>
          </p:nvPr>
        </p:nvSpPr>
        <p:spPr/>
        <p:txBody>
          <a:bodyPr/>
          <a:lstStyle/>
          <a:p>
            <a:r>
              <a:rPr lang="en-GB" dirty="0"/>
              <a:t>You can create a device and add it to the Azure </a:t>
            </a:r>
            <a:r>
              <a:rPr lang="en-GB" dirty="0" err="1"/>
              <a:t>IoT</a:t>
            </a:r>
            <a:r>
              <a:rPr lang="en-GB" dirty="0"/>
              <a:t> hub using the Device Explorer program</a:t>
            </a:r>
          </a:p>
          <a:p>
            <a:r>
              <a:rPr lang="en-GB" dirty="0"/>
              <a:t>This also generates the keys that the device will use to authenticate the connection</a:t>
            </a:r>
          </a:p>
          <a:p>
            <a:r>
              <a:rPr lang="en-GB" dirty="0"/>
              <a:t>If you have a large number of devices this can be performed </a:t>
            </a:r>
            <a:r>
              <a:rPr lang="en-GB" dirty="0" err="1"/>
              <a:t>programatically</a:t>
            </a:r>
            <a:endParaRPr lang="en-GB" dirty="0"/>
          </a:p>
        </p:txBody>
      </p:sp>
    </p:spTree>
    <p:extLst>
      <p:ext uri="{BB962C8B-B14F-4D97-AF65-F5344CB8AC3E}">
        <p14:creationId xmlns:p14="http://schemas.microsoft.com/office/powerpoint/2010/main" val="1647107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device</a:t>
            </a:r>
          </a:p>
        </p:txBody>
      </p:sp>
      <p:sp>
        <p:nvSpPr>
          <p:cNvPr id="3" name="Text Placeholder 2"/>
          <p:cNvSpPr>
            <a:spLocks noGrp="1"/>
          </p:cNvSpPr>
          <p:nvPr>
            <p:ph idx="1"/>
          </p:nvPr>
        </p:nvSpPr>
        <p:spPr>
          <a:xfrm>
            <a:off x="838203" y="1825627"/>
            <a:ext cx="4849675" cy="4351336"/>
          </a:xfrm>
        </p:spPr>
        <p:txBody>
          <a:bodyPr/>
          <a:lstStyle/>
          <a:p>
            <a:r>
              <a:rPr lang="en-GB" dirty="0"/>
              <a:t>You can create devices using the Device Explorer program</a:t>
            </a:r>
          </a:p>
          <a:p>
            <a:r>
              <a:rPr lang="en-GB" dirty="0"/>
              <a:t>This will produce a key that can be used by the esp8266 app to connect to the </a:t>
            </a:r>
            <a:r>
              <a:rPr lang="en-GB" dirty="0" err="1"/>
              <a:t>IoT</a:t>
            </a:r>
            <a:r>
              <a:rPr lang="en-GB" dirty="0"/>
              <a:t> Hub</a:t>
            </a:r>
          </a:p>
        </p:txBody>
      </p:sp>
      <p:pic>
        <p:nvPicPr>
          <p:cNvPr id="4" name="Picture 3"/>
          <p:cNvPicPr>
            <a:picLocks noChangeAspect="1"/>
          </p:cNvPicPr>
          <p:nvPr/>
        </p:nvPicPr>
        <p:blipFill>
          <a:blip r:embed="rId2"/>
          <a:stretch>
            <a:fillRect/>
          </a:stretch>
        </p:blipFill>
        <p:spPr>
          <a:xfrm>
            <a:off x="7177978" y="1216550"/>
            <a:ext cx="4488302" cy="4609092"/>
          </a:xfrm>
          <a:prstGeom prst="rect">
            <a:avLst/>
          </a:prstGeom>
        </p:spPr>
      </p:pic>
    </p:spTree>
    <p:extLst>
      <p:ext uri="{BB962C8B-B14F-4D97-AF65-F5344CB8AC3E}">
        <p14:creationId xmlns:p14="http://schemas.microsoft.com/office/powerpoint/2010/main" val="1289112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Connection string</a:t>
            </a:r>
          </a:p>
        </p:txBody>
      </p:sp>
      <p:sp>
        <p:nvSpPr>
          <p:cNvPr id="3" name="Text Placeholder 2"/>
          <p:cNvSpPr>
            <a:spLocks noGrp="1"/>
          </p:cNvSpPr>
          <p:nvPr>
            <p:ph idx="1"/>
          </p:nvPr>
        </p:nvSpPr>
        <p:spPr>
          <a:xfrm>
            <a:off x="838203" y="1825627"/>
            <a:ext cx="5051153" cy="4351336"/>
          </a:xfrm>
        </p:spPr>
        <p:txBody>
          <a:bodyPr/>
          <a:lstStyle/>
          <a:p>
            <a:r>
              <a:rPr lang="en-GB" dirty="0"/>
              <a:t>Once you have the device you can get the SAS token to use in the connection string</a:t>
            </a:r>
          </a:p>
          <a:p>
            <a:r>
              <a:rPr lang="en-GB" dirty="0"/>
              <a:t>This needs to go inside the exp8266 code to set up the connection</a:t>
            </a:r>
          </a:p>
        </p:txBody>
      </p:sp>
      <p:pic>
        <p:nvPicPr>
          <p:cNvPr id="5" name="Picture 4"/>
          <p:cNvPicPr>
            <a:picLocks noChangeAspect="1"/>
          </p:cNvPicPr>
          <p:nvPr/>
        </p:nvPicPr>
        <p:blipFill>
          <a:blip r:embed="rId2"/>
          <a:stretch>
            <a:fillRect/>
          </a:stretch>
        </p:blipFill>
        <p:spPr>
          <a:xfrm>
            <a:off x="6195675" y="1246375"/>
            <a:ext cx="4650126" cy="4813863"/>
          </a:xfrm>
          <a:prstGeom prst="rect">
            <a:avLst/>
          </a:prstGeom>
        </p:spPr>
      </p:pic>
    </p:spTree>
    <p:extLst>
      <p:ext uri="{BB962C8B-B14F-4D97-AF65-F5344CB8AC3E}">
        <p14:creationId xmlns:p14="http://schemas.microsoft.com/office/powerpoint/2010/main" val="1604279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to device</a:t>
            </a:r>
          </a:p>
        </p:txBody>
      </p:sp>
      <p:sp>
        <p:nvSpPr>
          <p:cNvPr id="3" name="Text Placeholder 2"/>
          <p:cNvSpPr>
            <a:spLocks noGrp="1"/>
          </p:cNvSpPr>
          <p:nvPr>
            <p:ph idx="1"/>
          </p:nvPr>
        </p:nvSpPr>
        <p:spPr/>
        <p:txBody>
          <a:bodyPr/>
          <a:lstStyle/>
          <a:p>
            <a:r>
              <a:rPr lang="en-GB" dirty="0"/>
              <a:t>Once we have our devices we need to communicate with them from our bot application</a:t>
            </a:r>
          </a:p>
          <a:p>
            <a:r>
              <a:rPr lang="en-GB" dirty="0"/>
              <a:t>There are some sample programs that make this very easy:</a:t>
            </a:r>
          </a:p>
          <a:p>
            <a:pPr lvl="1"/>
            <a:r>
              <a:rPr lang="en-GB" dirty="0"/>
              <a:t>https://azure.microsoft.com/en-us/documentation/articles/iot-hub-csharp-csharp-process-d2c/</a:t>
            </a:r>
          </a:p>
          <a:p>
            <a:pPr lvl="1"/>
            <a:r>
              <a:rPr lang="en-GB" dirty="0"/>
              <a:t>https://azure.microsoft.com/en-us/documentation/articles/iot-hub-csharp-csharp-c2d/</a:t>
            </a:r>
          </a:p>
        </p:txBody>
      </p:sp>
    </p:spTree>
    <p:extLst>
      <p:ext uri="{BB962C8B-B14F-4D97-AF65-F5344CB8AC3E}">
        <p14:creationId xmlns:p14="http://schemas.microsoft.com/office/powerpoint/2010/main" val="549114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Sending a message to the bot</a:t>
            </a:r>
          </a:p>
        </p:txBody>
      </p:sp>
      <p:sp>
        <p:nvSpPr>
          <p:cNvPr id="3" name="Text Placeholder 2"/>
          <p:cNvSpPr>
            <a:spLocks noGrp="1"/>
          </p:cNvSpPr>
          <p:nvPr>
            <p:ph idx="1"/>
          </p:nvPr>
        </p:nvSpPr>
        <p:spPr>
          <a:xfrm>
            <a:off x="838203" y="5067945"/>
            <a:ext cx="10515600" cy="1109017"/>
          </a:xfrm>
        </p:spPr>
        <p:txBody>
          <a:bodyPr/>
          <a:lstStyle/>
          <a:p>
            <a:r>
              <a:rPr lang="en-GB" dirty="0"/>
              <a:t>The method assembles the message into a byte array and then sends it out of bot</a:t>
            </a:r>
          </a:p>
          <a:p>
            <a:pPr lvl="1"/>
            <a:r>
              <a:rPr lang="en-GB" dirty="0"/>
              <a:t>This version is not acknowledged</a:t>
            </a:r>
          </a:p>
        </p:txBody>
      </p:sp>
      <p:sp>
        <p:nvSpPr>
          <p:cNvPr id="4" name="Text Placeholder 4"/>
          <p:cNvSpPr txBox="1">
            <a:spLocks/>
          </p:cNvSpPr>
          <p:nvPr/>
        </p:nvSpPr>
        <p:spPr>
          <a:xfrm>
            <a:off x="269240" y="1197639"/>
            <a:ext cx="11653522" cy="724143"/>
          </a:xfrm>
          <a:prstGeom prst="rect">
            <a:avLst/>
          </a:prstGeom>
        </p:spPr>
        <p:txBody>
          <a:bodyPr vert="horz" wrap="square" lIns="143428" tIns="89642" rIns="143428" bIns="89642"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rgbClr val="011E4F"/>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921" dirty="0"/>
          </a:p>
        </p:txBody>
      </p:sp>
      <p:sp>
        <p:nvSpPr>
          <p:cNvPr id="5" name="Rectangle 4"/>
          <p:cNvSpPr/>
          <p:nvPr/>
        </p:nvSpPr>
        <p:spPr>
          <a:xfrm>
            <a:off x="436790" y="1454785"/>
            <a:ext cx="11318421" cy="362071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765" dirty="0">
                <a:solidFill>
                  <a:srgbClr val="0000FF"/>
                </a:solidFill>
                <a:latin typeface="Consolas" panose="020B0609020204030204" pitchFamily="49" charset="0"/>
              </a:rPr>
              <a:t>static</a:t>
            </a:r>
            <a:r>
              <a:rPr lang="en-GB" sz="1765" dirty="0">
                <a:solidFill>
                  <a:srgbClr val="000000"/>
                </a:solidFill>
                <a:latin typeface="Consolas" panose="020B0609020204030204" pitchFamily="49" charset="0"/>
              </a:rPr>
              <a:t> </a:t>
            </a:r>
            <a:r>
              <a:rPr lang="en-GB" sz="1765" dirty="0" err="1">
                <a:solidFill>
                  <a:srgbClr val="2B91AF"/>
                </a:solidFill>
                <a:latin typeface="Consolas" panose="020B0609020204030204" pitchFamily="49" charset="0"/>
              </a:rPr>
              <a:t>ServiceClient</a:t>
            </a:r>
            <a:r>
              <a:rPr lang="en-GB" sz="1765" dirty="0">
                <a:solidFill>
                  <a:srgbClr val="000000"/>
                </a:solidFill>
                <a:latin typeface="Consolas" panose="020B0609020204030204" pitchFamily="49" charset="0"/>
              </a:rPr>
              <a:t> </a:t>
            </a:r>
            <a:r>
              <a:rPr lang="en-GB" sz="1765" dirty="0" err="1">
                <a:solidFill>
                  <a:srgbClr val="000000"/>
                </a:solidFill>
                <a:latin typeface="Consolas" panose="020B0609020204030204" pitchFamily="49" charset="0"/>
              </a:rPr>
              <a:t>serviceClient</a:t>
            </a:r>
            <a:r>
              <a:rPr lang="en-GB" sz="1765" dirty="0">
                <a:solidFill>
                  <a:srgbClr val="000000"/>
                </a:solidFill>
                <a:latin typeface="Consolas" panose="020B0609020204030204" pitchFamily="49" charset="0"/>
              </a:rPr>
              <a:t> = </a:t>
            </a:r>
            <a:r>
              <a:rPr lang="en-GB" sz="1765" dirty="0">
                <a:solidFill>
                  <a:srgbClr val="0000FF"/>
                </a:solidFill>
                <a:latin typeface="Consolas" panose="020B0609020204030204" pitchFamily="49" charset="0"/>
              </a:rPr>
              <a:t>null</a:t>
            </a:r>
            <a:r>
              <a:rPr lang="en-GB" sz="1765" dirty="0">
                <a:solidFill>
                  <a:srgbClr val="000000"/>
                </a:solidFill>
                <a:latin typeface="Consolas" panose="020B0609020204030204" pitchFamily="49" charset="0"/>
              </a:rPr>
              <a:t>;</a:t>
            </a:r>
          </a:p>
          <a:p>
            <a:r>
              <a:rPr lang="en-GB" sz="1765" dirty="0">
                <a:solidFill>
                  <a:srgbClr val="0000FF"/>
                </a:solidFill>
                <a:latin typeface="Consolas" panose="020B0609020204030204" pitchFamily="49" charset="0"/>
              </a:rPr>
              <a:t>static</a:t>
            </a:r>
            <a:r>
              <a:rPr lang="en-GB" sz="1765" dirty="0">
                <a:solidFill>
                  <a:srgbClr val="000000"/>
                </a:solidFill>
                <a:latin typeface="Consolas" panose="020B0609020204030204" pitchFamily="49" charset="0"/>
              </a:rPr>
              <a:t> </a:t>
            </a:r>
            <a:r>
              <a:rPr lang="en-GB" sz="1765" dirty="0">
                <a:solidFill>
                  <a:srgbClr val="0000FF"/>
                </a:solidFill>
                <a:latin typeface="Consolas" panose="020B0609020204030204" pitchFamily="49" charset="0"/>
              </a:rPr>
              <a:t>string</a:t>
            </a:r>
            <a:r>
              <a:rPr lang="en-GB" sz="1765" dirty="0">
                <a:solidFill>
                  <a:srgbClr val="000000"/>
                </a:solidFill>
                <a:latin typeface="Consolas" panose="020B0609020204030204" pitchFamily="49" charset="0"/>
              </a:rPr>
              <a:t> </a:t>
            </a:r>
            <a:r>
              <a:rPr lang="en-GB" sz="1765" dirty="0" err="1">
                <a:solidFill>
                  <a:srgbClr val="000000"/>
                </a:solidFill>
                <a:latin typeface="Consolas" panose="020B0609020204030204" pitchFamily="49" charset="0"/>
              </a:rPr>
              <a:t>connectionString</a:t>
            </a:r>
            <a:r>
              <a:rPr lang="en-GB" sz="1765" dirty="0">
                <a:solidFill>
                  <a:srgbClr val="000000"/>
                </a:solidFill>
                <a:latin typeface="Consolas" panose="020B0609020204030204" pitchFamily="49" charset="0"/>
              </a:rPr>
              <a:t> = </a:t>
            </a:r>
            <a:r>
              <a:rPr lang="en-GB" sz="1765" dirty="0">
                <a:solidFill>
                  <a:srgbClr val="A31515"/>
                </a:solidFill>
                <a:latin typeface="Consolas" panose="020B0609020204030204" pitchFamily="49" charset="0"/>
              </a:rPr>
              <a:t>"</a:t>
            </a:r>
            <a:r>
              <a:rPr lang="en-GB" sz="1765" dirty="0" err="1">
                <a:solidFill>
                  <a:srgbClr val="A31515"/>
                </a:solidFill>
                <a:latin typeface="Consolas" panose="020B0609020204030204" pitchFamily="49" charset="0"/>
              </a:rPr>
              <a:t>HostName</a:t>
            </a:r>
            <a:r>
              <a:rPr lang="en-GB" sz="1765" dirty="0">
                <a:solidFill>
                  <a:srgbClr val="A31515"/>
                </a:solidFill>
                <a:latin typeface="Consolas" panose="020B0609020204030204" pitchFamily="49" charset="0"/>
              </a:rPr>
              <a:t>=</a:t>
            </a:r>
            <a:r>
              <a:rPr lang="en-GB" sz="1765" dirty="0" err="1">
                <a:solidFill>
                  <a:srgbClr val="A31515"/>
                </a:solidFill>
                <a:latin typeface="Consolas" panose="020B0609020204030204" pitchFamily="49" charset="0"/>
              </a:rPr>
              <a:t>HullPixelbot.azure-devices.net;SharedAccessKeyName</a:t>
            </a:r>
            <a:r>
              <a:rPr lang="en-GB" sz="1765" dirty="0">
                <a:solidFill>
                  <a:srgbClr val="A31515"/>
                </a:solidFill>
                <a:latin typeface="Consolas" panose="020B0609020204030204" pitchFamily="49" charset="0"/>
              </a:rPr>
              <a:t>=</a:t>
            </a:r>
            <a:r>
              <a:rPr lang="en-GB" sz="1765" dirty="0" err="1">
                <a:solidFill>
                  <a:srgbClr val="A31515"/>
                </a:solidFill>
                <a:latin typeface="Consolas" panose="020B0609020204030204" pitchFamily="49" charset="0"/>
              </a:rPr>
              <a:t>iothubowner;SharedAccessKey</a:t>
            </a:r>
            <a:r>
              <a:rPr lang="en-GB" sz="1765" dirty="0">
                <a:solidFill>
                  <a:srgbClr val="A31515"/>
                </a:solidFill>
                <a:latin typeface="Consolas" panose="020B0609020204030204" pitchFamily="49" charset="0"/>
              </a:rPr>
              <a:t>=3l6MBea3c9YyIkWO9JRU6CKGi8="</a:t>
            </a:r>
            <a:r>
              <a:rPr lang="en-GB" sz="1765" dirty="0">
                <a:solidFill>
                  <a:srgbClr val="000000"/>
                </a:solidFill>
                <a:latin typeface="Consolas" panose="020B0609020204030204" pitchFamily="49" charset="0"/>
              </a:rPr>
              <a:t>;</a:t>
            </a:r>
          </a:p>
          <a:p>
            <a:endParaRPr lang="en-GB" sz="1765" dirty="0">
              <a:solidFill>
                <a:srgbClr val="000000"/>
              </a:solidFill>
              <a:latin typeface="Consolas" panose="020B0609020204030204" pitchFamily="49" charset="0"/>
            </a:endParaRPr>
          </a:p>
          <a:p>
            <a:r>
              <a:rPr lang="en-GB" sz="1765" dirty="0">
                <a:solidFill>
                  <a:srgbClr val="0000FF"/>
                </a:solidFill>
                <a:latin typeface="Consolas" panose="020B0609020204030204" pitchFamily="49" charset="0"/>
              </a:rPr>
              <a:t>private</a:t>
            </a:r>
            <a:r>
              <a:rPr lang="en-GB" sz="1765" dirty="0">
                <a:solidFill>
                  <a:srgbClr val="000000"/>
                </a:solidFill>
                <a:latin typeface="Consolas" panose="020B0609020204030204" pitchFamily="49" charset="0"/>
              </a:rPr>
              <a:t> </a:t>
            </a:r>
            <a:r>
              <a:rPr lang="en-GB" sz="1765" dirty="0" err="1">
                <a:solidFill>
                  <a:srgbClr val="0000FF"/>
                </a:solidFill>
                <a:latin typeface="Consolas" panose="020B0609020204030204" pitchFamily="49" charset="0"/>
              </a:rPr>
              <a:t>async</a:t>
            </a:r>
            <a:r>
              <a:rPr lang="en-GB" sz="1765" dirty="0">
                <a:solidFill>
                  <a:srgbClr val="000000"/>
                </a:solidFill>
                <a:latin typeface="Consolas" panose="020B0609020204030204" pitchFamily="49" charset="0"/>
              </a:rPr>
              <a:t> </a:t>
            </a:r>
            <a:r>
              <a:rPr lang="en-GB" sz="1765" dirty="0">
                <a:solidFill>
                  <a:srgbClr val="0000FF"/>
                </a:solidFill>
                <a:latin typeface="Consolas" panose="020B0609020204030204" pitchFamily="49" charset="0"/>
              </a:rPr>
              <a:t>static</a:t>
            </a:r>
            <a:r>
              <a:rPr lang="en-GB" sz="1765" dirty="0">
                <a:solidFill>
                  <a:srgbClr val="000000"/>
                </a:solidFill>
                <a:latin typeface="Consolas" panose="020B0609020204030204" pitchFamily="49" charset="0"/>
              </a:rPr>
              <a:t> </a:t>
            </a:r>
            <a:r>
              <a:rPr lang="en-GB" sz="1765" dirty="0">
                <a:solidFill>
                  <a:srgbClr val="2B91AF"/>
                </a:solidFill>
                <a:latin typeface="Consolas" panose="020B0609020204030204" pitchFamily="49" charset="0"/>
              </a:rPr>
              <a:t>Task</a:t>
            </a:r>
            <a:r>
              <a:rPr lang="en-GB" sz="1765" dirty="0">
                <a:solidFill>
                  <a:srgbClr val="000000"/>
                </a:solidFill>
                <a:latin typeface="Consolas" panose="020B0609020204030204" pitchFamily="49" charset="0"/>
              </a:rPr>
              <a:t> </a:t>
            </a:r>
            <a:r>
              <a:rPr lang="en-GB" sz="1765" dirty="0" err="1">
                <a:solidFill>
                  <a:srgbClr val="000000"/>
                </a:solidFill>
                <a:latin typeface="Consolas" panose="020B0609020204030204" pitchFamily="49" charset="0"/>
              </a:rPr>
              <a:t>SendCloudToDeviceMessageAsync</a:t>
            </a:r>
            <a:r>
              <a:rPr lang="en-GB" sz="1765" dirty="0">
                <a:solidFill>
                  <a:srgbClr val="000000"/>
                </a:solidFill>
                <a:latin typeface="Consolas" panose="020B0609020204030204" pitchFamily="49" charset="0"/>
              </a:rPr>
              <a:t>(</a:t>
            </a:r>
            <a:r>
              <a:rPr lang="en-GB" sz="1765" dirty="0">
                <a:solidFill>
                  <a:srgbClr val="0000FF"/>
                </a:solidFill>
                <a:latin typeface="Consolas" panose="020B0609020204030204" pitchFamily="49" charset="0"/>
              </a:rPr>
              <a:t>string</a:t>
            </a:r>
            <a:r>
              <a:rPr lang="en-GB" sz="1765" dirty="0">
                <a:solidFill>
                  <a:srgbClr val="000000"/>
                </a:solidFill>
                <a:latin typeface="Consolas" panose="020B0609020204030204" pitchFamily="49" charset="0"/>
              </a:rPr>
              <a:t> host, </a:t>
            </a:r>
            <a:r>
              <a:rPr lang="en-GB" sz="1765" dirty="0">
                <a:solidFill>
                  <a:srgbClr val="0000FF"/>
                </a:solidFill>
                <a:latin typeface="Consolas" panose="020B0609020204030204" pitchFamily="49" charset="0"/>
              </a:rPr>
              <a:t>string</a:t>
            </a:r>
            <a:r>
              <a:rPr lang="en-GB" sz="1765" dirty="0">
                <a:solidFill>
                  <a:srgbClr val="000000"/>
                </a:solidFill>
                <a:latin typeface="Consolas" panose="020B0609020204030204" pitchFamily="49" charset="0"/>
              </a:rPr>
              <a:t> message)</a:t>
            </a:r>
          </a:p>
          <a:p>
            <a:r>
              <a:rPr lang="en-GB" sz="1765" dirty="0">
                <a:solidFill>
                  <a:srgbClr val="000000"/>
                </a:solidFill>
                <a:latin typeface="Consolas" panose="020B0609020204030204" pitchFamily="49" charset="0"/>
              </a:rPr>
              <a:t>{</a:t>
            </a:r>
          </a:p>
          <a:p>
            <a:r>
              <a:rPr lang="en-GB" sz="1765" dirty="0">
                <a:solidFill>
                  <a:srgbClr val="000000"/>
                </a:solidFill>
                <a:latin typeface="Consolas" panose="020B0609020204030204" pitchFamily="49" charset="0"/>
              </a:rPr>
              <a:t>    </a:t>
            </a:r>
            <a:r>
              <a:rPr lang="en-GB" sz="1765" dirty="0">
                <a:solidFill>
                  <a:srgbClr val="0000FF"/>
                </a:solidFill>
                <a:latin typeface="Consolas" panose="020B0609020204030204" pitchFamily="49" charset="0"/>
              </a:rPr>
              <a:t>if</a:t>
            </a:r>
            <a:r>
              <a:rPr lang="en-GB" sz="1765" dirty="0">
                <a:solidFill>
                  <a:srgbClr val="000000"/>
                </a:solidFill>
                <a:latin typeface="Consolas" panose="020B0609020204030204" pitchFamily="49" charset="0"/>
              </a:rPr>
              <a:t>(</a:t>
            </a:r>
            <a:r>
              <a:rPr lang="en-GB" sz="1765" dirty="0" err="1">
                <a:solidFill>
                  <a:srgbClr val="000000"/>
                </a:solidFill>
                <a:latin typeface="Consolas" panose="020B0609020204030204" pitchFamily="49" charset="0"/>
              </a:rPr>
              <a:t>serviceClient</a:t>
            </a:r>
            <a:r>
              <a:rPr lang="en-GB" sz="1765" dirty="0">
                <a:solidFill>
                  <a:srgbClr val="000000"/>
                </a:solidFill>
                <a:latin typeface="Consolas" panose="020B0609020204030204" pitchFamily="49" charset="0"/>
              </a:rPr>
              <a:t>==</a:t>
            </a:r>
            <a:r>
              <a:rPr lang="en-GB" sz="1765" dirty="0">
                <a:solidFill>
                  <a:srgbClr val="0000FF"/>
                </a:solidFill>
                <a:latin typeface="Consolas" panose="020B0609020204030204" pitchFamily="49" charset="0"/>
              </a:rPr>
              <a:t>null</a:t>
            </a:r>
            <a:r>
              <a:rPr lang="en-GB" sz="1765" dirty="0">
                <a:solidFill>
                  <a:srgbClr val="000000"/>
                </a:solidFill>
                <a:latin typeface="Consolas" panose="020B0609020204030204" pitchFamily="49" charset="0"/>
              </a:rPr>
              <a:t>)</a:t>
            </a:r>
          </a:p>
          <a:p>
            <a:r>
              <a:rPr lang="en-GB" sz="1765" dirty="0">
                <a:solidFill>
                  <a:srgbClr val="000000"/>
                </a:solidFill>
                <a:latin typeface="Consolas" panose="020B0609020204030204" pitchFamily="49" charset="0"/>
              </a:rPr>
              <a:t>        </a:t>
            </a:r>
            <a:r>
              <a:rPr lang="en-GB" sz="1765" dirty="0" err="1">
                <a:solidFill>
                  <a:srgbClr val="000000"/>
                </a:solidFill>
                <a:latin typeface="Consolas" panose="020B0609020204030204" pitchFamily="49" charset="0"/>
              </a:rPr>
              <a:t>serviceClient</a:t>
            </a:r>
            <a:r>
              <a:rPr lang="en-GB" sz="1765" dirty="0">
                <a:solidFill>
                  <a:srgbClr val="000000"/>
                </a:solidFill>
                <a:latin typeface="Consolas" panose="020B0609020204030204" pitchFamily="49" charset="0"/>
              </a:rPr>
              <a:t> = </a:t>
            </a:r>
            <a:r>
              <a:rPr lang="en-GB" sz="1765" dirty="0" err="1">
                <a:solidFill>
                  <a:srgbClr val="2B91AF"/>
                </a:solidFill>
                <a:latin typeface="Consolas" panose="020B0609020204030204" pitchFamily="49" charset="0"/>
              </a:rPr>
              <a:t>ServiceClient</a:t>
            </a:r>
            <a:r>
              <a:rPr lang="en-GB" sz="1765" dirty="0" err="1">
                <a:solidFill>
                  <a:srgbClr val="000000"/>
                </a:solidFill>
                <a:latin typeface="Consolas" panose="020B0609020204030204" pitchFamily="49" charset="0"/>
              </a:rPr>
              <a:t>.CreateFromConnectionString</a:t>
            </a:r>
            <a:r>
              <a:rPr lang="en-GB" sz="1765" dirty="0">
                <a:solidFill>
                  <a:srgbClr val="000000"/>
                </a:solidFill>
                <a:latin typeface="Consolas" panose="020B0609020204030204" pitchFamily="49" charset="0"/>
              </a:rPr>
              <a:t>(</a:t>
            </a:r>
            <a:r>
              <a:rPr lang="en-GB" sz="1765" dirty="0" err="1">
                <a:solidFill>
                  <a:srgbClr val="000000"/>
                </a:solidFill>
                <a:latin typeface="Consolas" panose="020B0609020204030204" pitchFamily="49" charset="0"/>
              </a:rPr>
              <a:t>connectionString</a:t>
            </a:r>
            <a:r>
              <a:rPr lang="en-GB" sz="1765" dirty="0">
                <a:solidFill>
                  <a:srgbClr val="000000"/>
                </a:solidFill>
                <a:latin typeface="Consolas" panose="020B0609020204030204" pitchFamily="49" charset="0"/>
              </a:rPr>
              <a:t>);</a:t>
            </a:r>
          </a:p>
          <a:p>
            <a:endParaRPr lang="en-GB" sz="1765" dirty="0">
              <a:solidFill>
                <a:srgbClr val="000000"/>
              </a:solidFill>
              <a:latin typeface="Consolas" panose="020B0609020204030204" pitchFamily="49" charset="0"/>
            </a:endParaRPr>
          </a:p>
          <a:p>
            <a:r>
              <a:rPr lang="en-GB" sz="1765" dirty="0">
                <a:solidFill>
                  <a:srgbClr val="000000"/>
                </a:solidFill>
                <a:latin typeface="Consolas" panose="020B0609020204030204" pitchFamily="49" charset="0"/>
              </a:rPr>
              <a:t>    </a:t>
            </a:r>
            <a:r>
              <a:rPr lang="en-GB" sz="1765" dirty="0" err="1">
                <a:solidFill>
                  <a:srgbClr val="0000FF"/>
                </a:solidFill>
                <a:latin typeface="Consolas" panose="020B0609020204030204" pitchFamily="49" charset="0"/>
              </a:rPr>
              <a:t>var</a:t>
            </a:r>
            <a:r>
              <a:rPr lang="en-GB" sz="1765" dirty="0">
                <a:solidFill>
                  <a:srgbClr val="000000"/>
                </a:solidFill>
                <a:latin typeface="Consolas" panose="020B0609020204030204" pitchFamily="49" charset="0"/>
              </a:rPr>
              <a:t> </a:t>
            </a:r>
            <a:r>
              <a:rPr lang="en-GB" sz="1765" dirty="0" err="1">
                <a:solidFill>
                  <a:srgbClr val="000000"/>
                </a:solidFill>
                <a:latin typeface="Consolas" panose="020B0609020204030204" pitchFamily="49" charset="0"/>
              </a:rPr>
              <a:t>commandMessage</a:t>
            </a:r>
            <a:r>
              <a:rPr lang="en-GB" sz="1765" dirty="0">
                <a:solidFill>
                  <a:srgbClr val="000000"/>
                </a:solidFill>
                <a:latin typeface="Consolas" panose="020B0609020204030204" pitchFamily="49" charset="0"/>
              </a:rPr>
              <a:t> = </a:t>
            </a:r>
            <a:r>
              <a:rPr lang="en-GB" sz="1765" dirty="0">
                <a:solidFill>
                  <a:srgbClr val="0000FF"/>
                </a:solidFill>
                <a:latin typeface="Consolas" panose="020B0609020204030204" pitchFamily="49" charset="0"/>
              </a:rPr>
              <a:t>new</a:t>
            </a:r>
            <a:r>
              <a:rPr lang="en-GB" sz="1765" dirty="0">
                <a:solidFill>
                  <a:srgbClr val="000000"/>
                </a:solidFill>
                <a:latin typeface="Consolas" panose="020B0609020204030204" pitchFamily="49" charset="0"/>
              </a:rPr>
              <a:t> </a:t>
            </a:r>
            <a:r>
              <a:rPr lang="en-GB" sz="1765" dirty="0">
                <a:solidFill>
                  <a:srgbClr val="2B91AF"/>
                </a:solidFill>
                <a:latin typeface="Consolas" panose="020B0609020204030204" pitchFamily="49" charset="0"/>
              </a:rPr>
              <a:t>Message</a:t>
            </a:r>
            <a:r>
              <a:rPr lang="en-GB" sz="1765" dirty="0">
                <a:solidFill>
                  <a:srgbClr val="000000"/>
                </a:solidFill>
                <a:latin typeface="Consolas" panose="020B0609020204030204" pitchFamily="49" charset="0"/>
              </a:rPr>
              <a:t>(</a:t>
            </a:r>
            <a:r>
              <a:rPr lang="en-GB" sz="1765" dirty="0" err="1">
                <a:solidFill>
                  <a:srgbClr val="2B91AF"/>
                </a:solidFill>
                <a:latin typeface="Consolas" panose="020B0609020204030204" pitchFamily="49" charset="0"/>
              </a:rPr>
              <a:t>Encoding</a:t>
            </a:r>
            <a:r>
              <a:rPr lang="en-GB" sz="1765" dirty="0" err="1">
                <a:solidFill>
                  <a:srgbClr val="000000"/>
                </a:solidFill>
                <a:latin typeface="Consolas" panose="020B0609020204030204" pitchFamily="49" charset="0"/>
              </a:rPr>
              <a:t>.ASCII.GetBytes</a:t>
            </a:r>
            <a:r>
              <a:rPr lang="en-GB" sz="1765" dirty="0">
                <a:solidFill>
                  <a:srgbClr val="000000"/>
                </a:solidFill>
                <a:latin typeface="Consolas" panose="020B0609020204030204" pitchFamily="49" charset="0"/>
              </a:rPr>
              <a:t>(message));</a:t>
            </a:r>
          </a:p>
          <a:p>
            <a:endParaRPr lang="en-GB" sz="1765" dirty="0">
              <a:solidFill>
                <a:srgbClr val="000000"/>
              </a:solidFill>
              <a:latin typeface="Consolas" panose="020B0609020204030204" pitchFamily="49" charset="0"/>
            </a:endParaRPr>
          </a:p>
          <a:p>
            <a:r>
              <a:rPr lang="en-GB" sz="1765" dirty="0">
                <a:solidFill>
                  <a:srgbClr val="000000"/>
                </a:solidFill>
                <a:latin typeface="Consolas" panose="020B0609020204030204" pitchFamily="49" charset="0"/>
              </a:rPr>
              <a:t>    </a:t>
            </a:r>
            <a:r>
              <a:rPr lang="en-GB" sz="1765" dirty="0">
                <a:solidFill>
                  <a:srgbClr val="0000FF"/>
                </a:solidFill>
                <a:latin typeface="Consolas" panose="020B0609020204030204" pitchFamily="49" charset="0"/>
              </a:rPr>
              <a:t>await</a:t>
            </a:r>
            <a:r>
              <a:rPr lang="en-GB" sz="1765" dirty="0">
                <a:solidFill>
                  <a:srgbClr val="000000"/>
                </a:solidFill>
                <a:latin typeface="Consolas" panose="020B0609020204030204" pitchFamily="49" charset="0"/>
              </a:rPr>
              <a:t> </a:t>
            </a:r>
            <a:r>
              <a:rPr lang="en-GB" sz="1765" dirty="0" err="1">
                <a:solidFill>
                  <a:srgbClr val="000000"/>
                </a:solidFill>
                <a:latin typeface="Consolas" panose="020B0609020204030204" pitchFamily="49" charset="0"/>
              </a:rPr>
              <a:t>serviceClient.SendAsync</a:t>
            </a:r>
            <a:r>
              <a:rPr lang="en-GB" sz="1765" dirty="0">
                <a:solidFill>
                  <a:srgbClr val="000000"/>
                </a:solidFill>
                <a:latin typeface="Consolas" panose="020B0609020204030204" pitchFamily="49" charset="0"/>
              </a:rPr>
              <a:t>(host, </a:t>
            </a:r>
            <a:r>
              <a:rPr lang="en-GB" sz="1765" dirty="0" err="1">
                <a:solidFill>
                  <a:srgbClr val="000000"/>
                </a:solidFill>
                <a:latin typeface="Consolas" panose="020B0609020204030204" pitchFamily="49" charset="0"/>
              </a:rPr>
              <a:t>commandMessage</a:t>
            </a:r>
            <a:r>
              <a:rPr lang="en-GB" sz="1765" dirty="0">
                <a:solidFill>
                  <a:srgbClr val="000000"/>
                </a:solidFill>
                <a:latin typeface="Consolas" panose="020B0609020204030204" pitchFamily="49" charset="0"/>
              </a:rPr>
              <a:t>);</a:t>
            </a:r>
          </a:p>
          <a:p>
            <a:r>
              <a:rPr lang="en-GB" sz="1765"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2127369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connected</a:t>
            </a:r>
          </a:p>
        </p:txBody>
      </p:sp>
      <p:sp>
        <p:nvSpPr>
          <p:cNvPr id="3" name="Text Placeholder 2"/>
          <p:cNvSpPr>
            <a:spLocks noGrp="1"/>
          </p:cNvSpPr>
          <p:nvPr>
            <p:ph idx="1"/>
          </p:nvPr>
        </p:nvSpPr>
        <p:spPr/>
        <p:txBody>
          <a:bodyPr/>
          <a:lstStyle/>
          <a:p>
            <a:r>
              <a:rPr lang="en-GB" dirty="0"/>
              <a:t>It’s slightly more complicated than this explanation</a:t>
            </a:r>
          </a:p>
          <a:p>
            <a:pPr lvl="1"/>
            <a:r>
              <a:rPr lang="en-GB" dirty="0"/>
              <a:t>There are some packages that you need to add from </a:t>
            </a:r>
            <a:r>
              <a:rPr lang="en-GB" dirty="0" err="1"/>
              <a:t>nuget</a:t>
            </a:r>
            <a:endParaRPr lang="en-GB" dirty="0"/>
          </a:p>
          <a:p>
            <a:r>
              <a:rPr lang="en-GB" dirty="0"/>
              <a:t>But it’s not that difficult</a:t>
            </a:r>
          </a:p>
          <a:p>
            <a:r>
              <a:rPr lang="en-GB" dirty="0"/>
              <a:t>At the moment I’m only sending messages from cloud to device, but you can also send them the other way…</a:t>
            </a:r>
          </a:p>
        </p:txBody>
      </p:sp>
    </p:spTree>
    <p:extLst>
      <p:ext uri="{BB962C8B-B14F-4D97-AF65-F5344CB8AC3E}">
        <p14:creationId xmlns:p14="http://schemas.microsoft.com/office/powerpoint/2010/main" val="1799547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Text Placeholder 2"/>
          <p:cNvSpPr>
            <a:spLocks noGrp="1"/>
          </p:cNvSpPr>
          <p:nvPr>
            <p:ph idx="1"/>
          </p:nvPr>
        </p:nvSpPr>
        <p:spPr>
          <a:xfrm>
            <a:off x="838203" y="1562155"/>
            <a:ext cx="10515600" cy="4351336"/>
          </a:xfrm>
        </p:spPr>
        <p:txBody>
          <a:bodyPr/>
          <a:lstStyle/>
          <a:p>
            <a:r>
              <a:rPr lang="en-GB" dirty="0"/>
              <a:t>We have seen how to create an embedded device, and what an awesome platform the esp8266 is when linked to the Azure </a:t>
            </a:r>
            <a:r>
              <a:rPr lang="en-GB" dirty="0" err="1"/>
              <a:t>IoT</a:t>
            </a:r>
            <a:r>
              <a:rPr lang="en-GB" dirty="0"/>
              <a:t> Hub</a:t>
            </a:r>
          </a:p>
          <a:p>
            <a:r>
              <a:rPr lang="en-GB" dirty="0" err="1"/>
              <a:t>Wwe</a:t>
            </a:r>
            <a:r>
              <a:rPr lang="en-GB" dirty="0"/>
              <a:t> have taken a look at the Azure </a:t>
            </a:r>
            <a:r>
              <a:rPr lang="en-GB" dirty="0" err="1"/>
              <a:t>IoT</a:t>
            </a:r>
            <a:r>
              <a:rPr lang="en-GB" dirty="0"/>
              <a:t> Hub and how a device can use MQTT to connect to this</a:t>
            </a:r>
          </a:p>
          <a:p>
            <a:r>
              <a:rPr lang="en-GB" dirty="0"/>
              <a:t>We have seen that chatbots are great for automating simple tasks</a:t>
            </a:r>
          </a:p>
          <a:p>
            <a:pPr lvl="1"/>
            <a:r>
              <a:rPr lang="en-GB" dirty="0"/>
              <a:t>They provide an alternative UI for services </a:t>
            </a:r>
          </a:p>
          <a:p>
            <a:r>
              <a:rPr lang="en-GB" dirty="0"/>
              <a:t>Bots are essentially web services</a:t>
            </a:r>
          </a:p>
          <a:p>
            <a:pPr lvl="1"/>
            <a:r>
              <a:rPr lang="en-GB" dirty="0"/>
              <a:t>But you register them in the bot directory and there is an approvals process</a:t>
            </a:r>
          </a:p>
          <a:p>
            <a:r>
              <a:rPr lang="en-GB" dirty="0"/>
              <a:t>It is easy to send messages from Cloud apps into devices attached to the </a:t>
            </a:r>
            <a:r>
              <a:rPr lang="en-GB" dirty="0" err="1"/>
              <a:t>IoT</a:t>
            </a:r>
            <a:r>
              <a:rPr lang="en-GB" dirty="0"/>
              <a:t> Hub </a:t>
            </a:r>
          </a:p>
        </p:txBody>
      </p:sp>
    </p:spTree>
    <p:extLst>
      <p:ext uri="{BB962C8B-B14F-4D97-AF65-F5344CB8AC3E}">
        <p14:creationId xmlns:p14="http://schemas.microsoft.com/office/powerpoint/2010/main" val="2018099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Platforms for a robot</a:t>
            </a:r>
          </a:p>
        </p:txBody>
      </p:sp>
      <p:sp>
        <p:nvSpPr>
          <p:cNvPr id="3" name="Text Placeholder 2"/>
          <p:cNvSpPr>
            <a:spLocks noGrp="1"/>
          </p:cNvSpPr>
          <p:nvPr>
            <p:ph idx="1"/>
          </p:nvPr>
        </p:nvSpPr>
        <p:spPr/>
        <p:txBody>
          <a:bodyPr>
            <a:normAutofit fontScale="92500" lnSpcReduction="20000"/>
          </a:bodyPr>
          <a:lstStyle/>
          <a:p>
            <a:r>
              <a:rPr lang="en-GB" dirty="0"/>
              <a:t>ESP8266</a:t>
            </a:r>
          </a:p>
          <a:p>
            <a:pPr lvl="1"/>
            <a:r>
              <a:rPr lang="en-GB" dirty="0"/>
              <a:t>Advantages:</a:t>
            </a:r>
          </a:p>
          <a:p>
            <a:pPr lvl="2"/>
            <a:r>
              <a:rPr lang="en-GB" dirty="0"/>
              <a:t>Really, and I mean </a:t>
            </a:r>
            <a:r>
              <a:rPr lang="en-GB" b="1" dirty="0"/>
              <a:t>really</a:t>
            </a:r>
            <a:r>
              <a:rPr lang="en-GB" dirty="0"/>
              <a:t>, cheap</a:t>
            </a:r>
          </a:p>
          <a:p>
            <a:pPr lvl="2"/>
            <a:r>
              <a:rPr lang="en-GB" dirty="0"/>
              <a:t>Easy to write code</a:t>
            </a:r>
          </a:p>
          <a:p>
            <a:pPr lvl="2"/>
            <a:r>
              <a:rPr lang="en-GB" dirty="0"/>
              <a:t>Enough i/o – both analogue and digital</a:t>
            </a:r>
            <a:br>
              <a:rPr lang="en-GB" dirty="0"/>
            </a:br>
            <a:r>
              <a:rPr lang="en-GB" dirty="0" err="1"/>
              <a:t>WiFi</a:t>
            </a:r>
            <a:r>
              <a:rPr lang="en-GB" dirty="0"/>
              <a:t> built in</a:t>
            </a:r>
          </a:p>
          <a:p>
            <a:pPr lvl="3"/>
            <a:r>
              <a:rPr lang="en-GB" dirty="0" err="1"/>
              <a:t>WiFi</a:t>
            </a:r>
            <a:r>
              <a:rPr lang="en-GB" dirty="0"/>
              <a:t> client</a:t>
            </a:r>
          </a:p>
          <a:p>
            <a:pPr lvl="3"/>
            <a:r>
              <a:rPr lang="en-GB" dirty="0"/>
              <a:t>Access point and server</a:t>
            </a:r>
          </a:p>
          <a:p>
            <a:pPr lvl="3"/>
            <a:r>
              <a:rPr lang="en-GB" dirty="0"/>
              <a:t>Server</a:t>
            </a:r>
          </a:p>
          <a:p>
            <a:pPr lvl="1"/>
            <a:r>
              <a:rPr lang="en-GB" dirty="0"/>
              <a:t>Disadvantages</a:t>
            </a:r>
          </a:p>
          <a:p>
            <a:pPr lvl="2"/>
            <a:r>
              <a:rPr lang="en-GB" dirty="0"/>
              <a:t>Fussy about power supply</a:t>
            </a:r>
          </a:p>
          <a:p>
            <a:pPr lvl="2"/>
            <a:r>
              <a:rPr lang="en-GB" dirty="0"/>
              <a:t>Lots of different versions</a:t>
            </a:r>
          </a:p>
          <a:p>
            <a:pPr lvl="2"/>
            <a:r>
              <a:rPr lang="en-GB" dirty="0"/>
              <a:t>Need to be careful to give the processor time to run the network functions</a:t>
            </a:r>
          </a:p>
          <a:p>
            <a:pPr lvl="1"/>
            <a:endParaRPr lang="en-GB" dirty="0"/>
          </a:p>
          <a:p>
            <a:pPr lvl="1"/>
            <a:r>
              <a:rPr lang="en-GB" dirty="0"/>
              <a:t>This is the “Goldilocks” device. Cheap, networked and easy to program. What’s not to love?</a:t>
            </a:r>
          </a:p>
        </p:txBody>
      </p:sp>
      <p:pic>
        <p:nvPicPr>
          <p:cNvPr id="5" name="Picture 4"/>
          <p:cNvPicPr>
            <a:picLocks noChangeAspect="1"/>
          </p:cNvPicPr>
          <p:nvPr/>
        </p:nvPicPr>
        <p:blipFill>
          <a:blip r:embed="rId2"/>
          <a:stretch>
            <a:fillRect/>
          </a:stretch>
        </p:blipFill>
        <p:spPr>
          <a:xfrm>
            <a:off x="6471458" y="1703350"/>
            <a:ext cx="4089360" cy="2780765"/>
          </a:xfrm>
          <a:prstGeom prst="rect">
            <a:avLst/>
          </a:prstGeom>
        </p:spPr>
      </p:pic>
    </p:spTree>
    <p:extLst>
      <p:ext uri="{BB962C8B-B14F-4D97-AF65-F5344CB8AC3E}">
        <p14:creationId xmlns:p14="http://schemas.microsoft.com/office/powerpoint/2010/main" val="825931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Robot Fun…….</a:t>
            </a:r>
          </a:p>
        </p:txBody>
      </p:sp>
      <p:sp>
        <p:nvSpPr>
          <p:cNvPr id="3" name="Text Placeholder 2"/>
          <p:cNvSpPr>
            <a:spLocks noGrp="1"/>
          </p:cNvSpPr>
          <p:nvPr>
            <p:ph idx="1"/>
          </p:nvPr>
        </p:nvSpPr>
        <p:spPr>
          <a:xfrm>
            <a:off x="838203" y="1825627"/>
            <a:ext cx="5934556" cy="4351336"/>
          </a:xfrm>
        </p:spPr>
        <p:txBody>
          <a:bodyPr/>
          <a:lstStyle/>
          <a:p>
            <a:r>
              <a:rPr lang="en-GB" dirty="0"/>
              <a:t>I have 7 robots that we can play with</a:t>
            </a:r>
          </a:p>
          <a:p>
            <a:r>
              <a:rPr lang="en-GB" dirty="0"/>
              <a:t>We can drive them round via the </a:t>
            </a:r>
            <a:r>
              <a:rPr lang="en-GB" dirty="0" err="1"/>
              <a:t>hullpixelbot</a:t>
            </a:r>
            <a:r>
              <a:rPr lang="en-GB" dirty="0"/>
              <a:t> chat application</a:t>
            </a:r>
          </a:p>
          <a:p>
            <a:r>
              <a:rPr lang="en-GB" dirty="0"/>
              <a:t>We can also run all the programs together</a:t>
            </a:r>
          </a:p>
          <a:p>
            <a:endParaRPr lang="en-GB" dirty="0"/>
          </a:p>
          <a:p>
            <a:pPr marL="0" indent="0" algn="ctr">
              <a:buNone/>
            </a:pPr>
            <a:r>
              <a:rPr lang="en-GB" b="1" dirty="0"/>
              <a:t>hullpixelbot.com</a:t>
            </a:r>
          </a:p>
        </p:txBody>
      </p:sp>
      <p:pic>
        <p:nvPicPr>
          <p:cNvPr id="4" name="Picture 3"/>
          <p:cNvPicPr>
            <a:picLocks noChangeAspect="1"/>
          </p:cNvPicPr>
          <p:nvPr/>
        </p:nvPicPr>
        <p:blipFill>
          <a:blip r:embed="rId2"/>
          <a:stretch>
            <a:fillRect/>
          </a:stretch>
        </p:blipFill>
        <p:spPr>
          <a:xfrm>
            <a:off x="7175377" y="1533316"/>
            <a:ext cx="4178426" cy="4223036"/>
          </a:xfrm>
          <a:prstGeom prst="rect">
            <a:avLst/>
          </a:prstGeom>
        </p:spPr>
      </p:pic>
    </p:spTree>
    <p:extLst>
      <p:ext uri="{BB962C8B-B14F-4D97-AF65-F5344CB8AC3E}">
        <p14:creationId xmlns:p14="http://schemas.microsoft.com/office/powerpoint/2010/main" val="2439254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49155" y="1731263"/>
            <a:ext cx="3293500" cy="1829722"/>
          </a:xfrm>
          <a:prstGeom prst="rect">
            <a:avLst/>
          </a:prstGeom>
        </p:spPr>
      </p:pic>
      <p:sp>
        <p:nvSpPr>
          <p:cNvPr id="2" name="Title 1"/>
          <p:cNvSpPr>
            <a:spLocks noGrp="1"/>
          </p:cNvSpPr>
          <p:nvPr>
            <p:ph type="title"/>
          </p:nvPr>
        </p:nvSpPr>
        <p:spPr/>
        <p:txBody>
          <a:bodyPr/>
          <a:lstStyle/>
          <a:p>
            <a:r>
              <a:rPr lang="en-GB" dirty="0"/>
              <a:t>Getting started with the esp8266</a:t>
            </a:r>
          </a:p>
        </p:txBody>
      </p:sp>
      <p:sp>
        <p:nvSpPr>
          <p:cNvPr id="3" name="Text Placeholder 2"/>
          <p:cNvSpPr>
            <a:spLocks noGrp="1"/>
          </p:cNvSpPr>
          <p:nvPr>
            <p:ph idx="1"/>
          </p:nvPr>
        </p:nvSpPr>
        <p:spPr/>
        <p:txBody>
          <a:bodyPr/>
          <a:lstStyle/>
          <a:p>
            <a:r>
              <a:rPr lang="en-GB" dirty="0"/>
              <a:t>Buying hardware</a:t>
            </a:r>
          </a:p>
          <a:p>
            <a:pPr lvl="1"/>
            <a:r>
              <a:rPr lang="en-GB" dirty="0"/>
              <a:t>There are lots of different platform variants</a:t>
            </a:r>
          </a:p>
          <a:p>
            <a:pPr lvl="1"/>
            <a:r>
              <a:rPr lang="en-GB" dirty="0"/>
              <a:t>I really like the “</a:t>
            </a:r>
            <a:r>
              <a:rPr lang="en-GB" dirty="0" err="1"/>
              <a:t>Wemos</a:t>
            </a:r>
            <a:r>
              <a:rPr lang="en-GB" dirty="0"/>
              <a:t> D2” and D1 mini</a:t>
            </a:r>
          </a:p>
          <a:p>
            <a:pPr lvl="2"/>
            <a:r>
              <a:rPr lang="en-GB" dirty="0"/>
              <a:t>The D1 mini even has a “stackable” architecture</a:t>
            </a:r>
          </a:p>
          <a:p>
            <a:pPr lvl="1"/>
            <a:r>
              <a:rPr lang="en-GB" dirty="0"/>
              <a:t>I buy mine from </a:t>
            </a:r>
            <a:r>
              <a:rPr lang="en-GB" b="1" dirty="0"/>
              <a:t>aliexpress.com</a:t>
            </a:r>
          </a:p>
          <a:p>
            <a:pPr lvl="2"/>
            <a:r>
              <a:rPr lang="en-GB" dirty="0"/>
              <a:t>They can take a while to arrive, but they are post free and startlingly cheap</a:t>
            </a:r>
          </a:p>
          <a:p>
            <a:r>
              <a:rPr lang="en-GB" dirty="0"/>
              <a:t>Writing software</a:t>
            </a:r>
          </a:p>
          <a:p>
            <a:pPr lvl="1"/>
            <a:r>
              <a:rPr lang="en-GB" dirty="0"/>
              <a:t>You can use the free Arduino IDE to write C++ for the esp8266: </a:t>
            </a:r>
            <a:r>
              <a:rPr lang="en-GB" b="1" dirty="0"/>
              <a:t>arduino.cc/</a:t>
            </a:r>
          </a:p>
          <a:p>
            <a:pPr lvl="2"/>
            <a:r>
              <a:rPr lang="en-GB" dirty="0"/>
              <a:t>But this is a fairly horrible experience</a:t>
            </a:r>
          </a:p>
          <a:p>
            <a:pPr lvl="1"/>
            <a:r>
              <a:rPr lang="en-GB" dirty="0"/>
              <a:t>Much better to use Visual Studio via the free </a:t>
            </a:r>
            <a:r>
              <a:rPr lang="en-GB" dirty="0" err="1"/>
              <a:t>VisualMicro</a:t>
            </a:r>
            <a:r>
              <a:rPr lang="en-GB" dirty="0"/>
              <a:t> plugin: </a:t>
            </a:r>
            <a:r>
              <a:rPr lang="en-GB" b="1" dirty="0"/>
              <a:t>www.visualmicro.com</a:t>
            </a:r>
          </a:p>
        </p:txBody>
      </p:sp>
    </p:spTree>
    <p:extLst>
      <p:ext uri="{BB962C8B-B14F-4D97-AF65-F5344CB8AC3E}">
        <p14:creationId xmlns:p14="http://schemas.microsoft.com/office/powerpoint/2010/main" val="4277953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Dual processor robots</a:t>
            </a:r>
          </a:p>
        </p:txBody>
      </p:sp>
      <p:sp>
        <p:nvSpPr>
          <p:cNvPr id="6" name="Text Placeholder 5"/>
          <p:cNvSpPr>
            <a:spLocks noGrp="1"/>
          </p:cNvSpPr>
          <p:nvPr>
            <p:ph idx="1"/>
          </p:nvPr>
        </p:nvSpPr>
        <p:spPr>
          <a:xfrm>
            <a:off x="838203" y="1825627"/>
            <a:ext cx="7446164" cy="4351336"/>
          </a:xfrm>
        </p:spPr>
        <p:txBody>
          <a:bodyPr/>
          <a:lstStyle/>
          <a:p>
            <a:r>
              <a:rPr lang="en-US" dirty="0"/>
              <a:t>Arduino Pro and ESP8266</a:t>
            </a:r>
          </a:p>
          <a:p>
            <a:pPr lvl="1"/>
            <a:r>
              <a:rPr lang="en-US" dirty="0"/>
              <a:t>One version of the </a:t>
            </a:r>
            <a:r>
              <a:rPr lang="en-US" dirty="0" err="1"/>
              <a:t>HullPixelbot</a:t>
            </a:r>
            <a:r>
              <a:rPr lang="en-US" dirty="0"/>
              <a:t> actually has two processors</a:t>
            </a:r>
          </a:p>
          <a:p>
            <a:pPr lvl="2"/>
            <a:r>
              <a:rPr lang="en-US" dirty="0"/>
              <a:t>Arduino Pro mini for the input/output and motor control</a:t>
            </a:r>
          </a:p>
          <a:p>
            <a:pPr lvl="2"/>
            <a:r>
              <a:rPr lang="en-US" dirty="0" err="1"/>
              <a:t>Wemos</a:t>
            </a:r>
            <a:r>
              <a:rPr lang="en-US" dirty="0"/>
              <a:t> D1 mini for the connectivity</a:t>
            </a:r>
          </a:p>
          <a:p>
            <a:pPr lvl="1"/>
            <a:r>
              <a:rPr lang="en-US" dirty="0"/>
              <a:t>This is a great way to create i/o heavy devices</a:t>
            </a:r>
          </a:p>
          <a:p>
            <a:pPr lvl="2"/>
            <a:r>
              <a:rPr lang="en-US" dirty="0"/>
              <a:t>Use a serial connection to pass commands between the two</a:t>
            </a:r>
          </a:p>
          <a:p>
            <a:pPr lvl="1"/>
            <a:r>
              <a:rPr lang="en-US" dirty="0"/>
              <a:t>For most simple systems you only really need a single device</a:t>
            </a:r>
          </a:p>
          <a:p>
            <a:pPr lvl="2"/>
            <a:r>
              <a:rPr lang="en-US" dirty="0"/>
              <a:t>But the Arduino Pro mini only costs around a pound….</a:t>
            </a:r>
          </a:p>
        </p:txBody>
      </p:sp>
      <p:pic>
        <p:nvPicPr>
          <p:cNvPr id="3" name="Picture 2"/>
          <p:cNvPicPr>
            <a:picLocks noChangeAspect="1"/>
          </p:cNvPicPr>
          <p:nvPr/>
        </p:nvPicPr>
        <p:blipFill>
          <a:blip r:embed="rId3"/>
          <a:stretch>
            <a:fillRect/>
          </a:stretch>
        </p:blipFill>
        <p:spPr>
          <a:xfrm>
            <a:off x="8964333" y="1989574"/>
            <a:ext cx="2655975" cy="3756309"/>
          </a:xfrm>
          <a:prstGeom prst="rect">
            <a:avLst/>
          </a:prstGeom>
        </p:spPr>
      </p:pic>
    </p:spTree>
    <p:extLst>
      <p:ext uri="{BB962C8B-B14F-4D97-AF65-F5344CB8AC3E}">
        <p14:creationId xmlns:p14="http://schemas.microsoft.com/office/powerpoint/2010/main" val="1408421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3041</TotalTime>
  <Words>4081</Words>
  <Application>Microsoft Office PowerPoint</Application>
  <PresentationFormat>Widescreen</PresentationFormat>
  <Paragraphs>483</Paragraphs>
  <Slides>70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Calibri Light</vt:lpstr>
      <vt:lpstr>Consolas</vt:lpstr>
      <vt:lpstr>Segoe UI</vt:lpstr>
      <vt:lpstr>Wingdings</vt:lpstr>
      <vt:lpstr>4_Office Theme</vt:lpstr>
      <vt:lpstr>Robots and Chatbots in the Cloud</vt:lpstr>
      <vt:lpstr>Overview</vt:lpstr>
      <vt:lpstr>Begin to Code with C#</vt:lpstr>
      <vt:lpstr>Building a robot</vt:lpstr>
      <vt:lpstr>Platforms for a robot</vt:lpstr>
      <vt:lpstr>Platforms for a robot</vt:lpstr>
      <vt:lpstr>Platforms for a robot</vt:lpstr>
      <vt:lpstr>Getting started with the esp8266</vt:lpstr>
      <vt:lpstr>Dual processor robots</vt:lpstr>
      <vt:lpstr>WiFi and the esp8266</vt:lpstr>
      <vt:lpstr>Azure IoT Hub and MQTT</vt:lpstr>
      <vt:lpstr>Message Queue Telemetry Transport</vt:lpstr>
      <vt:lpstr>Azure, MQTT and the esp8266</vt:lpstr>
      <vt:lpstr>Setting up the MQTT server in the esp8266</vt:lpstr>
      <vt:lpstr>Making the connection</vt:lpstr>
      <vt:lpstr>Decoding incoming messages</vt:lpstr>
      <vt:lpstr>Azure IoT Hub</vt:lpstr>
      <vt:lpstr>Device Explorer</vt:lpstr>
      <vt:lpstr>Demo 1: Sending messages to the robot</vt:lpstr>
      <vt:lpstr>What have we got?</vt:lpstr>
      <vt:lpstr>What is a chatbot or “bot”?</vt:lpstr>
      <vt:lpstr>Making bots</vt:lpstr>
      <vt:lpstr>Clever Bots</vt:lpstr>
      <vt:lpstr>Microsoft bot framework architecture</vt:lpstr>
      <vt:lpstr>Bot Options</vt:lpstr>
      <vt:lpstr>Bot Options</vt:lpstr>
      <vt:lpstr>Creation overview</vt:lpstr>
      <vt:lpstr>Bot beginnings</vt:lpstr>
      <vt:lpstr>1. Create Visual Studio Project</vt:lpstr>
      <vt:lpstr>The Bot Template</vt:lpstr>
      <vt:lpstr>Make a project</vt:lpstr>
      <vt:lpstr>2. Register the bot</vt:lpstr>
      <vt:lpstr>Registering a Bot</vt:lpstr>
      <vt:lpstr>Give the details</vt:lpstr>
      <vt:lpstr>Endpoint</vt:lpstr>
      <vt:lpstr>App ID</vt:lpstr>
      <vt:lpstr>App ID and Secret</vt:lpstr>
      <vt:lpstr>App ID and Secret</vt:lpstr>
      <vt:lpstr>Web config in the app</vt:lpstr>
      <vt:lpstr>3. Write your code with the Bot Emulator</vt:lpstr>
      <vt:lpstr>Bot Emulator</vt:lpstr>
      <vt:lpstr>Emulator Configuration </vt:lpstr>
      <vt:lpstr>Emulator Configuration </vt:lpstr>
      <vt:lpstr>It’s in the Post</vt:lpstr>
      <vt:lpstr>Handling System Messages</vt:lpstr>
      <vt:lpstr>Keeping Active</vt:lpstr>
      <vt:lpstr>Demo 2: Talking to HullPixelbotBot</vt:lpstr>
      <vt:lpstr>4. Deploy your bot to the cloud</vt:lpstr>
      <vt:lpstr>Hosting your bot code</vt:lpstr>
      <vt:lpstr>Publish target</vt:lpstr>
      <vt:lpstr>Azure Web Apps</vt:lpstr>
      <vt:lpstr>Configure the app</vt:lpstr>
      <vt:lpstr>Deploy</vt:lpstr>
      <vt:lpstr>HullPixelbot on Skype</vt:lpstr>
      <vt:lpstr>4. Publish your bot</vt:lpstr>
      <vt:lpstr>Bot publishing</vt:lpstr>
      <vt:lpstr>5. Use the bot</vt:lpstr>
      <vt:lpstr>Bots and channels</vt:lpstr>
      <vt:lpstr>Making a web chat</vt:lpstr>
      <vt:lpstr>HullPixelbot web chat</vt:lpstr>
      <vt:lpstr>Linking bots to robots</vt:lpstr>
      <vt:lpstr>Robot devices</vt:lpstr>
      <vt:lpstr>Making a device endpoint</vt:lpstr>
      <vt:lpstr>Creating a device</vt:lpstr>
      <vt:lpstr>Connection string</vt:lpstr>
      <vt:lpstr>Cloud to device</vt:lpstr>
      <vt:lpstr>Sending a message to the bot</vt:lpstr>
      <vt:lpstr>Getting connected</vt:lpstr>
      <vt:lpstr>Summary</vt:lpstr>
      <vt:lpstr>Robot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Mullaghan</dc:creator>
  <cp:lastModifiedBy>Rob Miles</cp:lastModifiedBy>
  <cp:revision>91</cp:revision>
  <dcterms:created xsi:type="dcterms:W3CDTF">2013-11-05T16:58:19Z</dcterms:created>
  <dcterms:modified xsi:type="dcterms:W3CDTF">2016-12-13T20:40:37Z</dcterms:modified>
</cp:coreProperties>
</file>