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7" r:id="rId2"/>
    <p:sldId id="415" r:id="rId3"/>
    <p:sldId id="525" r:id="rId4"/>
    <p:sldId id="526" r:id="rId5"/>
    <p:sldId id="535" r:id="rId6"/>
    <p:sldId id="527" r:id="rId7"/>
    <p:sldId id="531" r:id="rId8"/>
    <p:sldId id="532" r:id="rId9"/>
    <p:sldId id="533" r:id="rId10"/>
    <p:sldId id="534" r:id="rId11"/>
    <p:sldId id="537" r:id="rId12"/>
    <p:sldId id="538" r:id="rId13"/>
    <p:sldId id="539" r:id="rId14"/>
    <p:sldId id="540" r:id="rId15"/>
    <p:sldId id="541" r:id="rId16"/>
    <p:sldId id="542" r:id="rId17"/>
    <p:sldId id="543" r:id="rId18"/>
    <p:sldId id="549" r:id="rId19"/>
    <p:sldId id="528" r:id="rId20"/>
    <p:sldId id="544" r:id="rId21"/>
    <p:sldId id="545" r:id="rId22"/>
    <p:sldId id="547" r:id="rId23"/>
    <p:sldId id="529" r:id="rId24"/>
    <p:sldId id="548" r:id="rId25"/>
    <p:sldId id="559" r:id="rId26"/>
    <p:sldId id="546" r:id="rId27"/>
    <p:sldId id="550" r:id="rId28"/>
    <p:sldId id="551" r:id="rId29"/>
    <p:sldId id="552" r:id="rId30"/>
    <p:sldId id="556" r:id="rId31"/>
    <p:sldId id="560" r:id="rId32"/>
    <p:sldId id="530" r:id="rId33"/>
    <p:sldId id="558" r:id="rId34"/>
    <p:sldId id="557" r:id="rId35"/>
    <p:sldId id="427" r:id="rId36"/>
    <p:sldId id="505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7" autoAdjust="0"/>
    <p:restoredTop sz="63218" autoAdjust="0"/>
  </p:normalViewPr>
  <p:slideViewPr>
    <p:cSldViewPr>
      <p:cViewPr>
        <p:scale>
          <a:sx n="75" d="100"/>
          <a:sy n="75" d="100"/>
        </p:scale>
        <p:origin x="225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CA60CC-0629-4111-955F-9E139FB67D62}" type="datetimeFigureOut">
              <a:rPr lang="en-US" smtClean="0"/>
              <a:pPr/>
              <a:t>3/3/2014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3DDDF-FEDA-4FFD-8BDE-57E50550B06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942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7DD94A-AB3D-4A49-98E6-D3CB6785CA91}" type="datetimeFigureOut">
              <a:rPr lang="en-US" smtClean="0"/>
              <a:pPr/>
              <a:t>3/3/2014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41925-D7CE-4B0A-9BFD-F834B658A06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381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1256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119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9678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0614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3371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4969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1652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5235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107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1768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858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2891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329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011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354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3614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9083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2326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9804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869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Re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22D0-8659-40F1-A258-A59481B1832B}" type="datetime5">
              <a:rPr lang="en-GB" smtClean="0"/>
              <a:t>3-Mar-14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Gree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1150-D754-4A14-B078-B30B2CAA10D5}" type="datetime5">
              <a:rPr lang="en-GB" smtClean="0"/>
              <a:t>3-Mar-14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Yellow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6DAF1-D15E-4026-B46A-443EEE4135FC}" type="datetime5">
              <a:rPr lang="en-GB" smtClean="0"/>
              <a:t>3-Mar-14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8"/>
            <a:ext cx="8229600" cy="1143000"/>
          </a:xfrm>
        </p:spPr>
        <p:txBody>
          <a:bodyPr/>
          <a:lstStyle>
            <a:lvl1pPr algn="l">
              <a:defRPr baseline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57364"/>
            <a:ext cx="4038600" cy="4268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57364"/>
            <a:ext cx="4038600" cy="4268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39F32-375E-4C53-AB64-08E394C717D1}" type="datetime5">
              <a:rPr lang="en-GB" smtClean="0"/>
              <a:t>3-Mar-14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869F1-E74F-4F1F-8AE5-F6011435AF65}" type="datetime5">
              <a:rPr lang="en-GB" smtClean="0"/>
              <a:t>3-Mar-14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BCC9-6ECE-40AF-8782-FDF0CB6F1E7A}" type="datetime5">
              <a:rPr lang="en-GB" smtClean="0"/>
              <a:t>3-Mar-14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4CE4-4805-4720-BC64-582D77928712}" type="datetime5">
              <a:rPr lang="en-GB" smtClean="0"/>
              <a:t>3-Mar-14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7903-E1CD-46D7-8BAF-7810236D83C9}" type="datetime5">
              <a:rPr lang="en-GB" smtClean="0"/>
              <a:t>3-Mar-14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EC4F5-E6CD-4BB6-8F05-3EAB8A231051}" type="datetime5">
              <a:rPr lang="en-GB" smtClean="0"/>
              <a:t>3-Mar-14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F5A5-31B1-4EF0-978E-75F7D0DEFF70}" type="datetime5">
              <a:rPr lang="en-GB" smtClean="0"/>
              <a:t>3-Mar-14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FA37-3B95-49D0-BD2A-EDA387D93ED4}" type="datetime5">
              <a:rPr lang="en-GB" smtClean="0"/>
              <a:t>3-Mar-14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DE5C0-BD38-4017-AD1E-853538DB5724}" type="datetime5">
              <a:rPr lang="en-GB" smtClean="0"/>
              <a:t>3-Mar-14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Gree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010D-DCFB-4AEC-A502-464DA8109D67}" type="datetime5">
              <a:rPr lang="en-GB" smtClean="0"/>
              <a:t>3-Mar-14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Yellow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D25B-ACE0-4A72-B7CF-D5508B697D71}" type="datetime5">
              <a:rPr lang="en-GB" smtClean="0"/>
              <a:t>3-Mar-14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Clea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32BD-799B-4CB0-8536-F19EB333B551}" type="datetime5">
              <a:rPr lang="en-GB" smtClean="0"/>
              <a:t>3-Mar-14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</p:spPr>
        <p:txBody>
          <a:bodyPr/>
          <a:lstStyle>
            <a:lvl1pPr algn="l">
              <a:defRPr baseline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F331-69BF-4031-8A59-A6A739BF15AE}" type="datetime5">
              <a:rPr lang="en-GB" smtClean="0"/>
              <a:t>3-Mar-14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o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</p:spPr>
        <p:txBody>
          <a:bodyPr/>
          <a:lstStyle>
            <a:lvl1pPr algn="l">
              <a:defRPr baseline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91121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2717-0192-4C5D-9F26-7EC2D64403B2}" type="datetime5">
              <a:rPr lang="en-GB" smtClean="0"/>
              <a:t>3-Mar-14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500063" y="2143125"/>
            <a:ext cx="8215312" cy="2786063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baseline="0">
                <a:latin typeface="Courier New" pitchFamily="49" charset="0"/>
              </a:defRPr>
            </a:lvl1pPr>
          </a:lstStyle>
          <a:p>
            <a:pPr lvl="0"/>
            <a:r>
              <a:rPr lang="en-US" dirty="0" smtClean="0"/>
              <a:t>Code goes here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Re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F9CA-6BC8-45A7-A9F6-86046B6CE584}" type="datetime5">
              <a:rPr lang="en-GB" smtClean="0"/>
              <a:t>3-Mar-14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Blu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77673-6667-47B5-AE90-11567E4C3063}" type="datetime5">
              <a:rPr lang="en-GB" smtClean="0"/>
              <a:t>3-Mar-14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5074" y="6356350"/>
            <a:ext cx="9286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3A66E-3752-496A-927E-D6507C1CA5E3}" type="datetime5">
              <a:rPr lang="en-GB" smtClean="0"/>
              <a:t>3-Mar-14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8596" y="6356350"/>
            <a:ext cx="5715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Classes In Python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43900" y="6356350"/>
            <a:ext cx="542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7143768" y="6398053"/>
            <a:ext cx="1013419" cy="27699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en-GB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©Rob Miles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67" r:id="rId5"/>
    <p:sldLayoutId id="2147483650" r:id="rId6"/>
    <p:sldLayoutId id="2147483660" r:id="rId7"/>
    <p:sldLayoutId id="2147483651" r:id="rId8"/>
    <p:sldLayoutId id="2147483664" r:id="rId9"/>
    <p:sldLayoutId id="2147483665" r:id="rId10"/>
    <p:sldLayoutId id="2147483666" r:id="rId11"/>
    <p:sldLayoutId id="2147483652" r:id="rId12"/>
    <p:sldLayoutId id="2147483653" r:id="rId13"/>
    <p:sldLayoutId id="2147483654" r:id="rId14"/>
    <p:sldLayoutId id="2147483655" r:id="rId15"/>
    <p:sldLayoutId id="2147483656" r:id="rId16"/>
    <p:sldLayoutId id="2147483657" r:id="rId17"/>
    <p:sldLayoutId id="2147483658" r:id="rId18"/>
    <p:sldLayoutId id="2147483659" r:id="rId19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zh-CN" dirty="0" smtClean="0">
                <a:ea typeface="宋体" pitchFamily="2" charset="-122"/>
              </a:rPr>
              <a:t>Advanced Classes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zh-CN" sz="2000" dirty="0" smtClean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r>
              <a:rPr lang="en-GB" sz="2000" dirty="0" smtClean="0"/>
              <a:t>Wrestling with Python </a:t>
            </a:r>
          </a:p>
          <a:p>
            <a:pPr>
              <a:lnSpc>
                <a:spcPct val="80000"/>
              </a:lnSpc>
            </a:pPr>
            <a:r>
              <a:rPr lang="en-GB" sz="2000" dirty="0" smtClean="0"/>
              <a:t>Classes</a:t>
            </a:r>
            <a:endParaRPr lang="en-GB" altLang="zh-CN" sz="2000" dirty="0" smtClean="0">
              <a:ea typeface="宋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Clearer Calling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/>
              <a:t>One way to solve this problem is to actually identify the attributes that are being set</a:t>
            </a:r>
          </a:p>
          <a:p>
            <a:pPr eaLnBrk="1" hangingPunct="1"/>
            <a:r>
              <a:rPr lang="en-GB" dirty="0" smtClean="0"/>
              <a:t>You should strongly </a:t>
            </a:r>
            <a:r>
              <a:rPr lang="en-GB" dirty="0" smtClean="0"/>
              <a:t>encourage this</a:t>
            </a:r>
            <a:endParaRPr lang="en-GB" dirty="0" smtClean="0"/>
          </a:p>
          <a:p>
            <a:pPr eaLnBrk="1" hangingPunct="1"/>
            <a:r>
              <a:rPr lang="en-GB" dirty="0" smtClean="0"/>
              <a:t>It reduces the chances of mistakes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75565" y="1634958"/>
            <a:ext cx="8315325" cy="6419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p = player(score=0, name='Fred')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FEF5-EA1A-4DDD-A026-D26A1D1A20F5}" type="datetime5">
              <a:rPr lang="en-GB" smtClean="0"/>
              <a:t>3-Mar-14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8842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Sensible Constructor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869160"/>
            <a:ext cx="8229600" cy="1257003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/>
              <a:t>This constructor stops the program if it is given bad data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75565" y="1556793"/>
            <a:ext cx="8315325" cy="33123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class player: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 __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init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__(self, name, score):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if type(name) is 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str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    self.name = name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else: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    raise 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Exception("Invalid 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player name 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type")</a:t>
            </a:r>
            <a:endParaRPr lang="en-GB" sz="28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if type(score) is 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self.score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 = score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else: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    raise 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Exception("Invalid 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player score type")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FEF5-EA1A-4DDD-A026-D26A1D1A20F5}" type="datetime5">
              <a:rPr lang="en-GB" smtClean="0"/>
              <a:t>3-Mar-14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7213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Sensible Constructor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869160"/>
            <a:ext cx="8229600" cy="1257003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/>
              <a:t>The type method will extract the type data from a variable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75565" y="1556793"/>
            <a:ext cx="8315325" cy="33123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class player: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 __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init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__(self, name, score):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if type(name) is 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str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    self.name = name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else: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    raise Exception("Invalid player name type")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if type(score) is 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self.score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 = score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else: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    raise Exception("Invalid player score type")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FEF5-EA1A-4DDD-A026-D26A1D1A20F5}" type="datetime5">
              <a:rPr lang="en-GB" smtClean="0"/>
              <a:t>3-Mar-14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051720" y="2132856"/>
            <a:ext cx="1440160" cy="360040"/>
          </a:xfrm>
          <a:prstGeom prst="rect">
            <a:avLst/>
          </a:prstGeom>
          <a:solidFill>
            <a:schemeClr val="accent6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984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Sensible Constructor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869160"/>
            <a:ext cx="8229600" cy="1257003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/>
              <a:t>You can test to check if the type the one that is required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75565" y="1556793"/>
            <a:ext cx="8315325" cy="33123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class player: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 __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init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__(self, name, score):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if type(name) is 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str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    self.name = name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else: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    raise Exception("Invalid player name type")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if type(score) is 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self.score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 = score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else: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    raise Exception("Invalid player score type")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FEF5-EA1A-4DDD-A026-D26A1D1A20F5}" type="datetime5">
              <a:rPr lang="en-GB" smtClean="0"/>
              <a:t>3-Mar-14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563888" y="2132856"/>
            <a:ext cx="1152128" cy="360040"/>
          </a:xfrm>
          <a:prstGeom prst="rect">
            <a:avLst/>
          </a:prstGeom>
          <a:solidFill>
            <a:schemeClr val="accent6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538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Sensible Constructor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869160"/>
            <a:ext cx="8229600" cy="1257003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/>
              <a:t>If the type is correct we set the attribute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75565" y="1556793"/>
            <a:ext cx="8315325" cy="33123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class player: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 __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init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__(self, name, score):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if type(name) is 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str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    self.name = name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else: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    raise Exception("Invalid player name type")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if type(score) is 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self.score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 = score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else: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    raise Exception("Invalid player score type")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FEF5-EA1A-4DDD-A026-D26A1D1A20F5}" type="datetime5">
              <a:rPr lang="en-GB" smtClean="0"/>
              <a:t>3-Mar-14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136368" y="2403924"/>
            <a:ext cx="2435631" cy="360040"/>
          </a:xfrm>
          <a:prstGeom prst="rect">
            <a:avLst/>
          </a:prstGeom>
          <a:solidFill>
            <a:schemeClr val="accent6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4512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Sensible Constructor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869160"/>
            <a:ext cx="8229600" cy="1257003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/>
              <a:t>If the type is wrong we raise an exception and stop the program 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75565" y="1556793"/>
            <a:ext cx="8315325" cy="33123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class player: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 __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init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__(self, name, score):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if type(name) is 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str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    self.name = name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else: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    raise Exception("Invalid player name type")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if type(score) is 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self.score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 = score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else: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    raise Exception("Invalid player score type")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FEF5-EA1A-4DDD-A026-D26A1D1A20F5}" type="datetime5">
              <a:rPr lang="en-GB" smtClean="0"/>
              <a:t>3-Mar-14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212128" y="3032956"/>
            <a:ext cx="6176296" cy="360040"/>
          </a:xfrm>
          <a:prstGeom prst="rect">
            <a:avLst/>
          </a:prstGeom>
          <a:solidFill>
            <a:schemeClr val="accent6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2778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Raising an exception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869160"/>
            <a:ext cx="8229600" cy="1257003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/>
              <a:t>If we raise an exception we stop the program and display an error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75565" y="1556793"/>
            <a:ext cx="8315325" cy="33123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>
              <a:spcBef>
                <a:spcPct val="20000"/>
              </a:spcBef>
            </a:pPr>
            <a:r>
              <a:rPr lang="en-GB" sz="28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Traceback</a:t>
            </a:r>
            <a:r>
              <a:rPr lang="en-GB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(most recent call last):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File "C:\Users\Rob\SkyDrive\Wrestling with Python\Season 2\Week 05 Advanced Classes\cricket_class.py", line 16, in &lt;module&gt;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p = player(score=0, name=0)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File "C:\Users\Rob\SkyDrive\Wrestling with Python\Season 2\Week 05 Advanced Classes\cricket_class.py", line 6, in __</a:t>
            </a:r>
            <a:r>
              <a:rPr lang="en-GB" sz="28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init</a:t>
            </a:r>
            <a:r>
              <a:rPr lang="en-GB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__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raise Exception("Invalid player name type")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Exception: Invalid player name type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FEF5-EA1A-4DDD-A026-D26A1D1A20F5}" type="datetime5">
              <a:rPr lang="en-GB" smtClean="0"/>
              <a:t>3-Mar-14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219048" y="4278933"/>
            <a:ext cx="3793112" cy="360040"/>
          </a:xfrm>
          <a:prstGeom prst="rect">
            <a:avLst/>
          </a:prstGeom>
          <a:solidFill>
            <a:schemeClr val="accent6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8830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Break 1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Creating a safe constructor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8215313" y="6356350"/>
            <a:ext cx="928687" cy="365125"/>
          </a:xfrm>
        </p:spPr>
        <p:txBody>
          <a:bodyPr/>
          <a:lstStyle/>
          <a:p>
            <a:fld id="{18E39C25-9115-4773-896F-5A91FE4298E5}" type="datetime5">
              <a:rPr lang="en-GB" smtClean="0"/>
              <a:t>3-Mar-14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5715000" cy="365125"/>
          </a:xfrm>
        </p:spPr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01075" y="6356350"/>
            <a:ext cx="542925" cy="365125"/>
          </a:xfrm>
        </p:spPr>
        <p:txBody>
          <a:bodyPr/>
          <a:lstStyle/>
          <a:p>
            <a:fld id="{99E948C4-A1E3-4EB1-A9AF-AF7E41314638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2426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Static Class Variables</a:t>
            </a:r>
            <a:endParaRPr lang="en-GB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77673-6667-47B5-AE90-11567E4C3063}" type="datetime5">
              <a:rPr lang="en-GB" smtClean="0"/>
              <a:t>3-Mar-14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013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Static Class Variables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have seen how a program can add attributes to instances of a class</a:t>
            </a:r>
          </a:p>
          <a:p>
            <a:r>
              <a:rPr lang="en-GB" dirty="0" smtClean="0"/>
              <a:t>We can also add “static” variables to a class as well</a:t>
            </a:r>
          </a:p>
          <a:p>
            <a:r>
              <a:rPr lang="en-GB" dirty="0" smtClean="0"/>
              <a:t>A static variable is part of the class</a:t>
            </a:r>
          </a:p>
          <a:p>
            <a:r>
              <a:rPr lang="en-GB" dirty="0" smtClean="0"/>
              <a:t>It is created once when the class is loaded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F331-69BF-4031-8A59-A6A739BF15AE}" type="datetime5">
              <a:rPr lang="en-GB" smtClean="0"/>
              <a:t>3-Mar-14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709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What we can do so far...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Store data (using variables)</a:t>
            </a:r>
          </a:p>
          <a:p>
            <a:pPr eaLnBrk="1" hangingPunct="1"/>
            <a:r>
              <a:rPr lang="en-GB" dirty="0" smtClean="0"/>
              <a:t>Change data (using expressions)</a:t>
            </a:r>
          </a:p>
          <a:p>
            <a:pPr eaLnBrk="1" hangingPunct="1"/>
            <a:r>
              <a:rPr lang="en-GB" dirty="0" smtClean="0"/>
              <a:t>Make decisions (using conditions)</a:t>
            </a:r>
          </a:p>
          <a:p>
            <a:pPr eaLnBrk="1" hangingPunct="1"/>
            <a:r>
              <a:rPr lang="en-GB" dirty="0" smtClean="0"/>
              <a:t>Create loops (using while and for)</a:t>
            </a:r>
          </a:p>
          <a:p>
            <a:pPr eaLnBrk="1" hangingPunct="1"/>
            <a:r>
              <a:rPr lang="en-GB" dirty="0" smtClean="0"/>
              <a:t>Write methods (using </a:t>
            </a:r>
            <a:r>
              <a:rPr lang="en-GB" dirty="0" err="1" smtClean="0"/>
              <a:t>def</a:t>
            </a:r>
            <a:r>
              <a:rPr lang="en-GB" dirty="0" smtClean="0"/>
              <a:t>)</a:t>
            </a:r>
          </a:p>
          <a:p>
            <a:pPr eaLnBrk="1" hangingPunct="1"/>
            <a:r>
              <a:rPr lang="en-GB" dirty="0" smtClean="0"/>
              <a:t>Store data in lists (using </a:t>
            </a:r>
            <a:r>
              <a:rPr lang="en-GB" dirty="0" err="1" smtClean="0"/>
              <a:t>er</a:t>
            </a:r>
            <a:r>
              <a:rPr lang="en-GB" dirty="0" smtClean="0"/>
              <a:t>, lists)</a:t>
            </a:r>
          </a:p>
          <a:p>
            <a:pPr eaLnBrk="1" hangingPunct="1"/>
            <a:r>
              <a:rPr lang="en-GB" dirty="0" smtClean="0"/>
              <a:t>Create and use class types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4C9FC-9C4E-44C7-A6F3-C58F0AFE8206}" type="datetime5">
              <a:rPr lang="en-GB" smtClean="0"/>
              <a:t>3-Mar-14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Using a static variable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841" y="4604197"/>
            <a:ext cx="8229600" cy="1752153"/>
          </a:xfrm>
        </p:spPr>
        <p:txBody>
          <a:bodyPr>
            <a:normAutofit/>
          </a:bodyPr>
          <a:lstStyle/>
          <a:p>
            <a:r>
              <a:rPr lang="en-GB" dirty="0" smtClean="0"/>
              <a:t>The variable 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count </a:t>
            </a:r>
            <a:r>
              <a:rPr lang="en-GB" dirty="0" smtClean="0"/>
              <a:t>is static</a:t>
            </a:r>
            <a:endParaRPr lang="en-GB" dirty="0"/>
          </a:p>
          <a:p>
            <a:r>
              <a:rPr lang="en-GB" dirty="0" smtClean="0"/>
              <a:t>We use it to count how many players we have created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75565" y="1634958"/>
            <a:ext cx="8315325" cy="28021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class player: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count = 0</a:t>
            </a:r>
            <a:br>
              <a:rPr lang="en-GB" sz="2800" dirty="0">
                <a:latin typeface="Consolas" pitchFamily="49" charset="0"/>
                <a:cs typeface="Consolas" pitchFamily="49" charset="0"/>
              </a:rPr>
            </a:br>
            <a:r>
              <a:rPr lang="en-GB" sz="28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 __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init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__(self, name, score):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self.name = name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self.score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 = score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player.count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player.count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 + 1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FEF5-EA1A-4DDD-A026-D26A1D1A20F5}" type="datetime5">
              <a:rPr lang="en-GB" smtClean="0"/>
              <a:t>3-Mar-14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752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Using a static variable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841" y="4604197"/>
            <a:ext cx="8229600" cy="1752153"/>
          </a:xfrm>
        </p:spPr>
        <p:txBody>
          <a:bodyPr>
            <a:normAutofit/>
          </a:bodyPr>
          <a:lstStyle/>
          <a:p>
            <a:r>
              <a:rPr lang="en-GB" dirty="0" smtClean="0"/>
              <a:t>If you think about, if 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count </a:t>
            </a:r>
            <a:r>
              <a:rPr lang="en-GB" dirty="0"/>
              <a:t>was stored for each instance of player the </a:t>
            </a:r>
            <a:r>
              <a:rPr lang="en-GB" dirty="0" smtClean="0"/>
              <a:t>counting </a:t>
            </a:r>
            <a:r>
              <a:rPr lang="en-GB" dirty="0"/>
              <a:t>would not work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75565" y="1634958"/>
            <a:ext cx="8315325" cy="28021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class player: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count = 0</a:t>
            </a:r>
            <a:br>
              <a:rPr lang="en-GB" sz="2800" dirty="0" smtClean="0">
                <a:latin typeface="Consolas" pitchFamily="49" charset="0"/>
                <a:cs typeface="Consolas" pitchFamily="49" charset="0"/>
              </a:rPr>
            </a:b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__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init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__(self, name, score):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self.name = name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self.score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score</a:t>
            </a:r>
          </a:p>
          <a:p>
            <a:pPr>
              <a:spcBef>
                <a:spcPct val="20000"/>
              </a:spcBef>
            </a:pP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player.count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player.count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+ 1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FEF5-EA1A-4DDD-A026-D26A1D1A20F5}" type="datetime5">
              <a:rPr lang="en-GB" smtClean="0"/>
              <a:t>3-Mar-14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6380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Using a static variable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841" y="4604197"/>
            <a:ext cx="8229600" cy="1752153"/>
          </a:xfrm>
        </p:spPr>
        <p:txBody>
          <a:bodyPr>
            <a:normAutofit/>
          </a:bodyPr>
          <a:lstStyle/>
          <a:p>
            <a:r>
              <a:rPr lang="en-GB" dirty="0" smtClean="0"/>
              <a:t>The program does not use self to access a static variable, instead the name of the class is used</a:t>
            </a:r>
            <a:endParaRPr lang="en-GB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75565" y="1634958"/>
            <a:ext cx="8315325" cy="28021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class player: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count = 0</a:t>
            </a:r>
            <a:br>
              <a:rPr lang="en-GB" sz="2800" dirty="0" smtClean="0">
                <a:latin typeface="Consolas" pitchFamily="49" charset="0"/>
                <a:cs typeface="Consolas" pitchFamily="49" charset="0"/>
              </a:rPr>
            </a:b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__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init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__(self, name, score):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self.name = name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self.score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score</a:t>
            </a:r>
          </a:p>
          <a:p>
            <a:pPr>
              <a:spcBef>
                <a:spcPct val="20000"/>
              </a:spcBef>
            </a:pP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player.count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player.count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+ 1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FEF5-EA1A-4DDD-A026-D26A1D1A20F5}" type="datetime5">
              <a:rPr lang="en-GB" smtClean="0"/>
              <a:t>3-Mar-14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123728" y="3986384"/>
            <a:ext cx="1368152" cy="360040"/>
          </a:xfrm>
          <a:prstGeom prst="rect">
            <a:avLst/>
          </a:prstGeom>
          <a:solidFill>
            <a:schemeClr val="accent6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004048" y="3986384"/>
            <a:ext cx="1368152" cy="360040"/>
          </a:xfrm>
          <a:prstGeom prst="rect">
            <a:avLst/>
          </a:prstGeom>
          <a:solidFill>
            <a:schemeClr val="accent6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2339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Uses for static variables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There are quite a few uses for class wide values</a:t>
            </a:r>
          </a:p>
          <a:p>
            <a:pPr lvl="1"/>
            <a:r>
              <a:rPr lang="en-GB" dirty="0" smtClean="0"/>
              <a:t>Maximum or minimum values for attributes</a:t>
            </a:r>
          </a:p>
          <a:p>
            <a:pPr lvl="2"/>
            <a:r>
              <a:rPr lang="en-GB" dirty="0" smtClean="0"/>
              <a:t>Largest and smallest number of runs allowed</a:t>
            </a:r>
          </a:p>
          <a:p>
            <a:pPr lvl="1"/>
            <a:r>
              <a:rPr lang="en-GB" dirty="0" smtClean="0"/>
              <a:t>Settings that are held for the entire class</a:t>
            </a:r>
          </a:p>
          <a:p>
            <a:pPr lvl="2"/>
            <a:r>
              <a:rPr lang="en-GB" dirty="0" smtClean="0"/>
              <a:t>Tax or interest rates</a:t>
            </a:r>
          </a:p>
          <a:p>
            <a:pPr lvl="1"/>
            <a:r>
              <a:rPr lang="en-GB" dirty="0" smtClean="0"/>
              <a:t>Default values for settings</a:t>
            </a:r>
          </a:p>
          <a:p>
            <a:pPr lvl="2"/>
            <a:r>
              <a:rPr lang="en-GB" dirty="0" smtClean="0"/>
              <a:t>Values to insert if they are not given in the call of the constructor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F331-69BF-4031-8A59-A6A739BF15AE}" type="datetime5">
              <a:rPr lang="en-GB" smtClean="0"/>
              <a:t>3-Mar-14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8420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Break 2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Counting players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8215313" y="6356350"/>
            <a:ext cx="928687" cy="365125"/>
          </a:xfrm>
        </p:spPr>
        <p:txBody>
          <a:bodyPr/>
          <a:lstStyle/>
          <a:p>
            <a:fld id="{18E39C25-9115-4773-896F-5A91FE4298E5}" type="datetime5">
              <a:rPr lang="en-GB" smtClean="0"/>
              <a:t>3-Mar-14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5715000" cy="365125"/>
          </a:xfrm>
        </p:spPr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01075" y="6356350"/>
            <a:ext cx="542925" cy="365125"/>
          </a:xfrm>
        </p:spPr>
        <p:txBody>
          <a:bodyPr/>
          <a:lstStyle/>
          <a:p>
            <a:fld id="{99E948C4-A1E3-4EB1-A9AF-AF7E41314638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0999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Class Design</a:t>
            </a:r>
            <a:endParaRPr lang="en-GB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77673-6667-47B5-AE90-11567E4C3063}" type="datetime5">
              <a:rPr lang="en-GB" smtClean="0"/>
              <a:t>3-Mar-14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9585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 Design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can build data structures by creating classes that contain other classes</a:t>
            </a:r>
          </a:p>
          <a:p>
            <a:r>
              <a:rPr lang="en-GB" dirty="0" smtClean="0"/>
              <a:t>We can also create classes that define a relationship between two other classes </a:t>
            </a:r>
          </a:p>
          <a:p>
            <a:pPr lvl="1"/>
            <a:r>
              <a:rPr lang="en-GB" dirty="0" smtClean="0"/>
              <a:t>Receipt: contains a reference to a customer and also the videogame that they have just bought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F331-69BF-4031-8A59-A6A739BF15AE}" type="datetime5">
              <a:rPr lang="en-GB" smtClean="0"/>
              <a:t>3-Mar-14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6562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Creating </a:t>
            </a:r>
            <a:r>
              <a:rPr lang="en-GB" dirty="0" smtClean="0"/>
              <a:t>an address class </a:t>
            </a:r>
            <a:endParaRPr lang="en-GB" dirty="0" smtClean="0"/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841" y="4005065"/>
            <a:ext cx="8229600" cy="2351286"/>
          </a:xfrm>
        </p:spPr>
        <p:txBody>
          <a:bodyPr>
            <a:normAutofit/>
          </a:bodyPr>
          <a:lstStyle/>
          <a:p>
            <a:r>
              <a:rPr lang="en-GB" dirty="0" smtClean="0"/>
              <a:t>This is a simple class that holds an address as a first line and a postcode</a:t>
            </a:r>
          </a:p>
          <a:p>
            <a:r>
              <a:rPr lang="en-GB" dirty="0" smtClean="0"/>
              <a:t>You can add other items here if you like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75565" y="1634958"/>
            <a:ext cx="8315325" cy="22260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92500"/>
          </a:bodyPr>
          <a:lstStyle/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class address: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 __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init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__(self, 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firstLine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, postcode):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self.firstLine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firstLine</a:t>
            </a:r>
            <a:endParaRPr lang="en-GB" sz="28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self.postcode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 = postcode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FEF5-EA1A-4DDD-A026-D26A1D1A20F5}" type="datetime5">
              <a:rPr lang="en-GB" smtClean="0"/>
              <a:t>3-Mar-14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1092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Creating </a:t>
            </a:r>
            <a:r>
              <a:rPr lang="en-GB" dirty="0" smtClean="0"/>
              <a:t>an address class </a:t>
            </a:r>
            <a:endParaRPr lang="en-GB" dirty="0" smtClean="0"/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841" y="3789041"/>
            <a:ext cx="8229600" cy="2376264"/>
          </a:xfrm>
        </p:spPr>
        <p:txBody>
          <a:bodyPr>
            <a:normAutofit/>
          </a:bodyPr>
          <a:lstStyle/>
          <a:p>
            <a:r>
              <a:rPr lang="en-GB" dirty="0" smtClean="0"/>
              <a:t>This version of player also holds an address value</a:t>
            </a:r>
          </a:p>
          <a:p>
            <a:r>
              <a:rPr lang="en-GB" dirty="0" smtClean="0"/>
              <a:t>This is passed in when the instance of the player is created </a:t>
            </a:r>
            <a:endParaRPr lang="en-GB" dirty="0" smtClean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75565" y="1634958"/>
            <a:ext cx="8315325" cy="20049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class player:</a:t>
            </a:r>
          </a:p>
          <a:p>
            <a:pPr>
              <a:spcBef>
                <a:spcPct val="20000"/>
              </a:spcBef>
            </a:pP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__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init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__(self, name, score, 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playerAddress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):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      self.name 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= name</a:t>
            </a:r>
          </a:p>
          <a:p>
            <a:pPr>
              <a:spcBef>
                <a:spcPct val="20000"/>
              </a:spcBef>
            </a:pP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self.score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= score</a:t>
            </a:r>
          </a:p>
          <a:p>
            <a:pPr>
              <a:spcBef>
                <a:spcPct val="20000"/>
              </a:spcBef>
            </a:pP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self.playerAddress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playerAddress</a:t>
            </a:r>
            <a:endParaRPr lang="en-GB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FEF5-EA1A-4DDD-A026-D26A1D1A20F5}" type="datetime5">
              <a:rPr lang="en-GB" smtClean="0"/>
              <a:t>3-Mar-14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1700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Adding an address to a player</a:t>
            </a:r>
            <a:endParaRPr lang="en-GB" dirty="0" smtClean="0"/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841" y="3356992"/>
            <a:ext cx="8229600" cy="2808313"/>
          </a:xfrm>
        </p:spPr>
        <p:txBody>
          <a:bodyPr>
            <a:normAutofit/>
          </a:bodyPr>
          <a:lstStyle/>
          <a:p>
            <a:r>
              <a:rPr lang="en-GB" dirty="0" smtClean="0"/>
              <a:t>This code creates a new address value and then creates a player with that address</a:t>
            </a:r>
          </a:p>
          <a:p>
            <a:r>
              <a:rPr lang="en-GB" dirty="0" smtClean="0"/>
              <a:t>Finally it prints the first line of the address of the player that was created</a:t>
            </a:r>
            <a:endParaRPr lang="en-GB" dirty="0" smtClean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75565" y="1634959"/>
            <a:ext cx="8315325" cy="15780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n-GB" sz="2800" dirty="0" err="1">
                <a:latin typeface="Consolas" pitchFamily="49" charset="0"/>
                <a:cs typeface="Consolas" pitchFamily="49" charset="0"/>
              </a:rPr>
              <a:t>pAddress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 = address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('Hull', 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'HU6 7RX')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p = player('Fred', 10, 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pAddress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print(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p.playerAddress.firstLine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FEF5-EA1A-4DDD-A026-D26A1D1A20F5}" type="datetime5">
              <a:rPr lang="en-GB" smtClean="0"/>
              <a:t>3-Mar-14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2508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can now create our own types of variable</a:t>
            </a:r>
          </a:p>
          <a:p>
            <a:r>
              <a:rPr lang="en-GB" dirty="0" smtClean="0"/>
              <a:t>We can decide what happens inside the variable (methods) and what is stored there (attributes)</a:t>
            </a:r>
          </a:p>
          <a:p>
            <a:r>
              <a:rPr lang="en-GB" dirty="0" smtClean="0"/>
              <a:t>We can add attributes dynamically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F331-69BF-4031-8A59-A6A739BF15AE}" type="datetime5">
              <a:rPr lang="en-GB" smtClean="0"/>
              <a:t>3-Mar-14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3564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Break </a:t>
            </a:r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Adding new data item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8215313" y="6356350"/>
            <a:ext cx="928687" cy="365125"/>
          </a:xfrm>
        </p:spPr>
        <p:txBody>
          <a:bodyPr/>
          <a:lstStyle/>
          <a:p>
            <a:fld id="{18E39C25-9115-4773-896F-5A91FE4298E5}" type="datetime5">
              <a:rPr lang="en-GB" smtClean="0"/>
              <a:t>3-Mar-14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5715000" cy="365125"/>
          </a:xfrm>
        </p:spPr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01075" y="6356350"/>
            <a:ext cx="542925" cy="365125"/>
          </a:xfrm>
        </p:spPr>
        <p:txBody>
          <a:bodyPr/>
          <a:lstStyle/>
          <a:p>
            <a:fld id="{99E948C4-A1E3-4EB1-A9AF-AF7E41314638}" type="slidenum">
              <a:rPr lang="en-GB" smtClean="0"/>
              <a:pPr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4341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Classes and Jelly</a:t>
            </a:r>
            <a:endParaRPr lang="en-GB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77673-6667-47B5-AE90-11567E4C3063}" type="datetime5">
              <a:rPr lang="en-GB" smtClean="0"/>
              <a:t>3-Mar-14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4749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“Jelly” classes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Note that at no point do we explicitly say that the </a:t>
            </a:r>
            <a:r>
              <a:rPr lang="en-GB" dirty="0" err="1" smtClean="0"/>
              <a:t>playerAddress</a:t>
            </a:r>
            <a:r>
              <a:rPr lang="en-GB" dirty="0" smtClean="0"/>
              <a:t> attribute must hold an address value</a:t>
            </a:r>
          </a:p>
          <a:p>
            <a:pPr lvl="1"/>
            <a:r>
              <a:rPr lang="en-GB" dirty="0" smtClean="0"/>
              <a:t>Although we could check the type in the constructor and reject the wrong ones</a:t>
            </a:r>
          </a:p>
          <a:p>
            <a:r>
              <a:rPr lang="en-GB" dirty="0" smtClean="0"/>
              <a:t>This is the way Python works, the types of the connections are “made” made up as the program runs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F331-69BF-4031-8A59-A6A739BF15AE}" type="datetime5">
              <a:rPr lang="en-GB" smtClean="0"/>
              <a:t>3-Mar-14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644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Finding out what is in a variable</a:t>
            </a:r>
            <a:endParaRPr lang="en-GB" dirty="0" smtClean="0"/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073" y="2777959"/>
            <a:ext cx="8229600" cy="1083089"/>
          </a:xfrm>
        </p:spPr>
        <p:txBody>
          <a:bodyPr>
            <a:normAutofit/>
          </a:bodyPr>
          <a:lstStyle/>
          <a:p>
            <a:r>
              <a:rPr lang="en-GB" dirty="0" smtClean="0"/>
              <a:t>The 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__</a:t>
            </a:r>
            <a:r>
              <a:rPr lang="en-GB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dict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__</a:t>
            </a:r>
            <a:r>
              <a:rPr lang="en-GB" dirty="0" smtClean="0"/>
              <a:t> attribute of an instance produces a report of what is in an object:</a:t>
            </a:r>
            <a:endParaRPr lang="en-GB" dirty="0" smtClean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75565" y="1634959"/>
            <a:ext cx="8315325" cy="11459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n-GB" sz="2800" dirty="0" err="1">
                <a:latin typeface="Consolas" pitchFamily="49" charset="0"/>
                <a:cs typeface="Consolas" pitchFamily="49" charset="0"/>
              </a:rPr>
              <a:t>pAddress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 = address('Hull', 'HU6 7RX')</a:t>
            </a:r>
          </a:p>
          <a:p>
            <a:pPr>
              <a:spcBef>
                <a:spcPct val="20000"/>
              </a:spcBef>
            </a:pP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print 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pAddress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.__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dict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__)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FEF5-EA1A-4DDD-A026-D26A1D1A20F5}" type="datetime5">
              <a:rPr lang="en-GB" smtClean="0"/>
              <a:t>3-Mar-14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33</a:t>
            </a:fld>
            <a:endParaRPr lang="en-GB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7200" y="3995655"/>
            <a:ext cx="8315325" cy="5854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92500"/>
          </a:bodyPr>
          <a:lstStyle/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{'postcode': 'HU6 7RX', '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firstLine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': 'Hull'}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84073" y="4725094"/>
            <a:ext cx="8229600" cy="108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The report gives the names of the attributes and their values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5624724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Jelly Programs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great thing about the way Python lets you add attributes is that it makes it very easy to design your data storage as your program runs</a:t>
            </a:r>
          </a:p>
          <a:p>
            <a:r>
              <a:rPr lang="en-GB" dirty="0" smtClean="0"/>
              <a:t>However you need to make sure that this doesn’t cause confusion when the program runs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F331-69BF-4031-8A59-A6A739BF15AE}" type="datetime5">
              <a:rPr lang="en-GB" smtClean="0"/>
              <a:t>3-Mar-14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5877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Summary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GB" dirty="0" smtClean="0"/>
              <a:t>You can add validation to a class constructor to make sure that the correct type of data is passed in when an object is created</a:t>
            </a:r>
          </a:p>
          <a:p>
            <a:pPr eaLnBrk="1" hangingPunct="1"/>
            <a:r>
              <a:rPr lang="en-GB" dirty="0" smtClean="0"/>
              <a:t>The constructor can raise an exception if the wrong things are supplied</a:t>
            </a:r>
          </a:p>
          <a:p>
            <a:pPr eaLnBrk="1" hangingPunct="1"/>
            <a:r>
              <a:rPr lang="en-GB" dirty="0" smtClean="0"/>
              <a:t>Classes can contain static values that are always present </a:t>
            </a:r>
          </a:p>
          <a:p>
            <a:pPr eaLnBrk="1" hangingPunct="1"/>
            <a:endParaRPr lang="en-GB" dirty="0" smtClean="0"/>
          </a:p>
          <a:p>
            <a:pPr marL="0" indent="0" eaLnBrk="1" hangingPunct="1">
              <a:buNone/>
            </a:pPr>
            <a:endParaRPr lang="en-GB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7022-7294-497E-83A4-B638DE3BAFE9}" type="datetime5">
              <a:rPr lang="en-GB" smtClean="0"/>
              <a:t>3-Mar-14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35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Break 2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Storing a number of player objects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8215313" y="6356350"/>
            <a:ext cx="928687" cy="365125"/>
          </a:xfrm>
        </p:spPr>
        <p:txBody>
          <a:bodyPr/>
          <a:lstStyle/>
          <a:p>
            <a:fld id="{A98061B6-9228-4AFD-AC35-A3FB94E213F0}" type="datetime5">
              <a:rPr lang="en-GB" smtClean="0"/>
              <a:t>3-Mar-14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5715000" cy="365125"/>
          </a:xfrm>
        </p:spPr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01075" y="6356350"/>
            <a:ext cx="542925" cy="365125"/>
          </a:xfrm>
        </p:spPr>
        <p:txBody>
          <a:bodyPr/>
          <a:lstStyle/>
          <a:p>
            <a:fld id="{99E948C4-A1E3-4EB1-A9AF-AF7E41314638}" type="slidenum">
              <a:rPr lang="en-GB" smtClean="0"/>
              <a:pPr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172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can now create our own types of variable</a:t>
            </a:r>
          </a:p>
          <a:p>
            <a:r>
              <a:rPr lang="en-GB" dirty="0" smtClean="0"/>
              <a:t>We can decide what happens inside the variable (methods) and what is stored there (attributes)</a:t>
            </a:r>
          </a:p>
          <a:p>
            <a:r>
              <a:rPr lang="en-GB" dirty="0" smtClean="0"/>
              <a:t>We can add attributes dynamically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rgbClr val="FF0000"/>
                </a:solidFill>
              </a:rPr>
              <a:t>BUT THIS IS A BAD THING TO DO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F331-69BF-4031-8A59-A6A739BF15AE}" type="datetime5">
              <a:rPr lang="en-GB" smtClean="0"/>
              <a:t>3-Mar-14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110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Constructing Objects Properly</a:t>
            </a:r>
            <a:endParaRPr lang="en-GB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F331-69BF-4031-8A59-A6A739BF15AE}" type="datetime5">
              <a:rPr lang="en-GB" smtClean="0"/>
              <a:t>3-Mar-14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52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House Rules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</a:t>
            </a:r>
            <a:r>
              <a:rPr lang="en-GB" dirty="0" smtClean="0"/>
              <a:t>A program should set up the attributes for your objects when an instance is created</a:t>
            </a:r>
          </a:p>
          <a:p>
            <a:r>
              <a:rPr lang="en-GB" dirty="0" smtClean="0"/>
              <a:t>That way you can be sure that all the objects are completely interchangeable</a:t>
            </a:r>
          </a:p>
          <a:p>
            <a:r>
              <a:rPr lang="en-GB" dirty="0" smtClean="0"/>
              <a:t>You do this in the constructor for an object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F331-69BF-4031-8A59-A6A739BF15AE}" type="datetime5">
              <a:rPr lang="en-GB" smtClean="0"/>
              <a:t>3-Mar-14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872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A player constructor 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645024"/>
            <a:ext cx="8229600" cy="2481139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/>
              <a:t>The constructor method </a:t>
            </a:r>
            <a:r>
              <a:rPr lang="en-GB" dirty="0" smtClean="0"/>
              <a:t>(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__</a:t>
            </a:r>
            <a:r>
              <a:rPr lang="en-GB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init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__</a:t>
            </a:r>
            <a:r>
              <a:rPr lang="en-GB" dirty="0" smtClean="0"/>
              <a:t>) </a:t>
            </a:r>
            <a:r>
              <a:rPr lang="en-GB" dirty="0" smtClean="0"/>
              <a:t>is called when a new </a:t>
            </a:r>
            <a: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  <a:t>player</a:t>
            </a:r>
            <a:r>
              <a:rPr lang="en-GB" dirty="0" smtClean="0"/>
              <a:t> is created</a:t>
            </a:r>
          </a:p>
          <a:p>
            <a:pPr eaLnBrk="1" hangingPunct="1"/>
            <a:r>
              <a:rPr lang="en-GB" dirty="0" smtClean="0"/>
              <a:t>It puts the name and the score values into the object attributes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75565" y="1634958"/>
            <a:ext cx="8315325" cy="1866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class player: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 __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init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__(self, name, score):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self.name = name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self.score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 = score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FEF5-EA1A-4DDD-A026-D26A1D1A20F5}" type="datetime5">
              <a:rPr lang="en-GB" smtClean="0"/>
              <a:t>3-Mar-14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435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Creating an object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84984"/>
            <a:ext cx="8229600" cy="2841179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/>
              <a:t>We saw that this will create a object and set the name and the score to the values</a:t>
            </a:r>
          </a:p>
          <a:p>
            <a:pPr eaLnBrk="1" hangingPunct="1"/>
            <a:r>
              <a:rPr lang="en-GB" dirty="0" smtClean="0"/>
              <a:t>The program above will print out ‘Fred’</a:t>
            </a:r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75565" y="1634958"/>
            <a:ext cx="8315325" cy="13619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n-GB" sz="3200" dirty="0">
                <a:latin typeface="Consolas" pitchFamily="49" charset="0"/>
                <a:cs typeface="Consolas" pitchFamily="49" charset="0"/>
              </a:rPr>
              <a:t>p = player('Fred', 10</a:t>
            </a:r>
            <a:r>
              <a:rPr lang="en-GB" sz="32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GB" sz="3200" dirty="0">
                <a:latin typeface="Consolas" pitchFamily="49" charset="0"/>
                <a:cs typeface="Consolas" pitchFamily="49" charset="0"/>
              </a:rPr>
              <a:t>print(p.name)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393FE-9809-4171-87EC-324037303A06}" type="datetime5">
              <a:rPr lang="en-GB" smtClean="0"/>
              <a:t>3-Mar-14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310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Bad Creation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84984"/>
            <a:ext cx="8229600" cy="2841179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/>
              <a:t>This will create a player with the name 10 and the score ‘Fred’</a:t>
            </a:r>
          </a:p>
          <a:p>
            <a:pPr eaLnBrk="1" hangingPunct="1"/>
            <a:r>
              <a:rPr lang="en-GB" dirty="0" smtClean="0"/>
              <a:t>Bad things will happen when we use this object</a:t>
            </a:r>
          </a:p>
          <a:p>
            <a:pPr lvl="1"/>
            <a:r>
              <a:rPr lang="en-GB" dirty="0" smtClean="0"/>
              <a:t>The score is now a string</a:t>
            </a:r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75565" y="1634958"/>
            <a:ext cx="8315325" cy="13619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n-GB" sz="3200" dirty="0">
                <a:latin typeface="Consolas" pitchFamily="49" charset="0"/>
                <a:cs typeface="Consolas" pitchFamily="49" charset="0"/>
              </a:rPr>
              <a:t>p = </a:t>
            </a:r>
            <a:r>
              <a:rPr lang="en-GB" sz="3200" dirty="0" smtClean="0">
                <a:latin typeface="Consolas" pitchFamily="49" charset="0"/>
                <a:cs typeface="Consolas" pitchFamily="49" charset="0"/>
              </a:rPr>
              <a:t>player(10, 'Fred')</a:t>
            </a:r>
          </a:p>
          <a:p>
            <a:pPr>
              <a:spcBef>
                <a:spcPct val="20000"/>
              </a:spcBef>
            </a:pPr>
            <a:r>
              <a:rPr lang="en-GB" sz="3200" dirty="0">
                <a:latin typeface="Consolas" pitchFamily="49" charset="0"/>
                <a:cs typeface="Consolas" pitchFamily="49" charset="0"/>
              </a:rPr>
              <a:t>print(p.name)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393FE-9809-4171-87EC-324037303A06}" type="datetime5">
              <a:rPr lang="en-GB" smtClean="0"/>
              <a:t>3-Mar-14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Classes In Python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2237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6058</TotalTime>
  <Words>1637</Words>
  <Application>Microsoft Office PowerPoint</Application>
  <PresentationFormat>On-screen Show (4:3)</PresentationFormat>
  <Paragraphs>332</Paragraphs>
  <Slides>36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宋体</vt:lpstr>
      <vt:lpstr>Arial</vt:lpstr>
      <vt:lpstr>Calibri</vt:lpstr>
      <vt:lpstr>Consolas</vt:lpstr>
      <vt:lpstr>Courier New</vt:lpstr>
      <vt:lpstr>Georgia</vt:lpstr>
      <vt:lpstr>Office Theme</vt:lpstr>
      <vt:lpstr>Advanced Classes</vt:lpstr>
      <vt:lpstr>What we can do so far...</vt:lpstr>
      <vt:lpstr>Classes</vt:lpstr>
      <vt:lpstr>Classes</vt:lpstr>
      <vt:lpstr>Constructing Objects Properly</vt:lpstr>
      <vt:lpstr>House Rules</vt:lpstr>
      <vt:lpstr>A player constructor </vt:lpstr>
      <vt:lpstr>Creating an object</vt:lpstr>
      <vt:lpstr>Bad Creation</vt:lpstr>
      <vt:lpstr>Clearer Calling</vt:lpstr>
      <vt:lpstr>Sensible Constructor</vt:lpstr>
      <vt:lpstr>Sensible Constructor</vt:lpstr>
      <vt:lpstr>Sensible Constructor</vt:lpstr>
      <vt:lpstr>Sensible Constructor</vt:lpstr>
      <vt:lpstr>Sensible Constructor</vt:lpstr>
      <vt:lpstr>Raising an exception</vt:lpstr>
      <vt:lpstr>Practical Break 1</vt:lpstr>
      <vt:lpstr>Static Class Variables</vt:lpstr>
      <vt:lpstr>Static Class Variables</vt:lpstr>
      <vt:lpstr>Using a static variable</vt:lpstr>
      <vt:lpstr>Using a static variable</vt:lpstr>
      <vt:lpstr>Using a static variable</vt:lpstr>
      <vt:lpstr>Uses for static variables</vt:lpstr>
      <vt:lpstr>Practical Break 2</vt:lpstr>
      <vt:lpstr>Class Design</vt:lpstr>
      <vt:lpstr>Class Design</vt:lpstr>
      <vt:lpstr>Creating an address class </vt:lpstr>
      <vt:lpstr>Creating an address class </vt:lpstr>
      <vt:lpstr>Adding an address to a player</vt:lpstr>
      <vt:lpstr>Practical Break 3</vt:lpstr>
      <vt:lpstr>Classes and Jelly</vt:lpstr>
      <vt:lpstr>“Jelly” classes</vt:lpstr>
      <vt:lpstr>Finding out what is in a variable</vt:lpstr>
      <vt:lpstr>Jelly Programs</vt:lpstr>
      <vt:lpstr>Summary</vt:lpstr>
      <vt:lpstr>Practical Break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</dc:creator>
  <cp:lastModifiedBy>Rob Miles</cp:lastModifiedBy>
  <cp:revision>162</cp:revision>
  <cp:lastPrinted>2013-11-19T17:01:02Z</cp:lastPrinted>
  <dcterms:created xsi:type="dcterms:W3CDTF">2009-09-28T14:57:27Z</dcterms:created>
  <dcterms:modified xsi:type="dcterms:W3CDTF">2014-03-03T19:46:41Z</dcterms:modified>
</cp:coreProperties>
</file>